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89" r:id="rId6"/>
    <p:sldId id="257" r:id="rId7"/>
    <p:sldId id="263" r:id="rId8"/>
    <p:sldId id="275" r:id="rId9"/>
    <p:sldId id="261" r:id="rId10"/>
    <p:sldId id="268" r:id="rId11"/>
    <p:sldId id="280" r:id="rId12"/>
    <p:sldId id="267" r:id="rId13"/>
    <p:sldId id="269" r:id="rId14"/>
    <p:sldId id="260" r:id="rId15"/>
    <p:sldId id="276" r:id="rId16"/>
    <p:sldId id="286" r:id="rId17"/>
    <p:sldId id="287" r:id="rId18"/>
    <p:sldId id="272" r:id="rId19"/>
    <p:sldId id="277" r:id="rId20"/>
    <p:sldId id="265" r:id="rId21"/>
    <p:sldId id="266" r:id="rId22"/>
    <p:sldId id="283" r:id="rId23"/>
    <p:sldId id="274" r:id="rId24"/>
    <p:sldId id="284" r:id="rId25"/>
    <p:sldId id="278" r:id="rId26"/>
    <p:sldId id="285" r:id="rId27"/>
    <p:sldId id="288" r:id="rId28"/>
    <p:sldId id="279" r:id="rId29"/>
    <p:sldId id="281" r:id="rId30"/>
    <p:sldId id="259" r:id="rId31"/>
  </p:sldIdLst>
  <p:sldSz cx="9144000" cy="6858000" type="screen4x3"/>
  <p:notesSz cx="6858000" cy="9144000"/>
  <p:custDataLst>
    <p:tags r:id="rId34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lkus, Arkadiusz" initials="K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F2BB"/>
    <a:srgbClr val="1BA12B"/>
    <a:srgbClr val="E73440"/>
    <a:srgbClr val="C07000"/>
    <a:srgbClr val="8B8807"/>
    <a:srgbClr val="7E7D76"/>
    <a:srgbClr val="1782DB"/>
    <a:srgbClr val="706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943" autoAdjust="0"/>
    <p:restoredTop sz="93513" autoAdjust="0"/>
  </p:normalViewPr>
  <p:slideViewPr>
    <p:cSldViewPr showGuides="1">
      <p:cViewPr>
        <p:scale>
          <a:sx n="100" d="100"/>
          <a:sy n="100" d="100"/>
        </p:scale>
        <p:origin x="-942" y="-72"/>
      </p:cViewPr>
      <p:guideLst>
        <p:guide orient="horz" pos="2160"/>
        <p:guide orient="horz" pos="4179"/>
        <p:guide pos="158"/>
        <p:guide pos="560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>
        <p:scale>
          <a:sx n="75" d="100"/>
          <a:sy n="75" d="100"/>
        </p:scale>
        <p:origin x="-3336" y="-222"/>
      </p:cViewPr>
      <p:guideLst>
        <p:guide orient="horz" pos="2880"/>
        <p:guide pos="3974"/>
        <p:guide pos="3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11-24T13:34:23.674" idx="1">
    <p:pos x="5844" y="3564"/>
    <p:text>Netscape współpracowało z Sun przeciw Microsoftowi. Sun chciał wrzucić Javę do przeglądarki Netscape, ale Netscape nie chciał. Sun zarejestrował trademark JavaScript, ale dał wyłączność na jego używanie Netscape'owi.</p:text>
  </p:cm>
</p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algn="r"/>
            <a:endParaRPr lang="en-US" sz="80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algn="l"/>
            <a:fld id="{999580FB-A1A7-4BFA-8980-0CB90ED5CC13}" type="datetimeFigureOut">
              <a:rPr lang="en-US" sz="800" smtClean="0"/>
              <a:pPr algn="l"/>
              <a:t>11/29/2016</a:t>
            </a:fld>
            <a:endParaRPr lang="en-US" sz="80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D310C-11CC-44CF-B61D-C36BD5A4E9FA}" type="slidenum">
              <a:rPr lang="en-US" sz="800" smtClean="0"/>
              <a:pPr/>
              <a:t>‹#›</a:t>
            </a:fld>
            <a:endParaRPr lang="en-US" sz="80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800" smtClean="0"/>
              <a:t>Copyright 2011 FUJITSU</a:t>
            </a:r>
            <a:endParaRPr lang="en-US" sz="800"/>
          </a:p>
        </p:txBody>
      </p:sp>
      <p:pic>
        <p:nvPicPr>
          <p:cNvPr id="6" name="Picture 2" descr="SD_INTERNAL USE ONLY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53975" y="53975"/>
            <a:ext cx="1597025" cy="190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1966215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/>
          <p:cNvSpPr>
            <a:spLocks noGrp="1"/>
          </p:cNvSpPr>
          <p:nvPr>
            <p:ph type="dt" idx="1"/>
          </p:nvPr>
        </p:nvSpPr>
        <p:spPr>
          <a:xfrm>
            <a:off x="0" y="0"/>
            <a:ext cx="2952000" cy="4968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/>
            </a:lvl1pPr>
          </a:lstStyle>
          <a:p>
            <a:fld id="{9AF53C10-58A7-45D0-B2D2-D1576F087AB5}" type="datetimeFigureOut">
              <a:rPr lang="en-US" noProof="0" smtClean="0"/>
              <a:pPr/>
              <a:t>11/29/2016</a:t>
            </a:fld>
            <a:endParaRPr lang="en-US" noProof="0"/>
          </a:p>
        </p:txBody>
      </p:sp>
      <p:sp>
        <p:nvSpPr>
          <p:cNvPr id="15" name="Header Placeholder 14"/>
          <p:cNvSpPr>
            <a:spLocks noGrp="1"/>
          </p:cNvSpPr>
          <p:nvPr>
            <p:ph type="hdr" sz="quarter"/>
          </p:nvPr>
        </p:nvSpPr>
        <p:spPr>
          <a:xfrm>
            <a:off x="3906000" y="0"/>
            <a:ext cx="2952000" cy="4968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/>
            </a:lvl1pPr>
          </a:lstStyle>
          <a:p>
            <a:endParaRPr lang="en-US" noProof="0"/>
          </a:p>
        </p:txBody>
      </p:sp>
      <p:sp>
        <p:nvSpPr>
          <p:cNvPr id="16" name="Slide Image Placeholder 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5"/>
          </p:nvPr>
        </p:nvSpPr>
        <p:spPr>
          <a:xfrm>
            <a:off x="3904413" y="8647200"/>
            <a:ext cx="2952000" cy="4968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/>
            </a:lvl1pPr>
          </a:lstStyle>
          <a:p>
            <a:fld id="{12BC81D3-C59B-4C63-B840-07ACB8BAB3C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4"/>
          </p:nvPr>
        </p:nvSpPr>
        <p:spPr>
          <a:xfrm>
            <a:off x="0" y="8647200"/>
            <a:ext cx="2952000" cy="4968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/>
            </a:lvl1pPr>
          </a:lstStyle>
          <a:p>
            <a:r>
              <a:rPr lang="en-US" noProof="0" smtClean="0"/>
              <a:t>Copyright 2011 FUJITSU</a:t>
            </a:r>
            <a:endParaRPr lang="en-US" noProof="0"/>
          </a:p>
        </p:txBody>
      </p:sp>
      <p:sp>
        <p:nvSpPr>
          <p:cNvPr id="30" name="Notes Placeholder 29"/>
          <p:cNvSpPr>
            <a:spLocks noGrp="1"/>
          </p:cNvSpPr>
          <p:nvPr>
            <p:ph type="body" sz="quarter" idx="3"/>
          </p:nvPr>
        </p:nvSpPr>
        <p:spPr>
          <a:xfrm>
            <a:off x="549275" y="4572000"/>
            <a:ext cx="5759450" cy="3886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pic>
        <p:nvPicPr>
          <p:cNvPr id="1026" name="Picture 2" descr="SD_INTERNAL USE ONLY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53975" y="53975"/>
            <a:ext cx="1597025" cy="190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2989058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82563" indent="-182563" algn="l" defTabSz="914400" rtl="0" eaLnBrk="1" latinLnBrk="0" hangingPunct="1">
      <a:spcBef>
        <a:spcPts val="516"/>
      </a:spcBef>
      <a:spcAft>
        <a:spcPts val="288"/>
      </a:spcAft>
      <a:buClr>
        <a:schemeClr val="accent2"/>
      </a:buClr>
      <a:buFont typeface="Wingdings" pitchFamily="2" charset="2"/>
      <a:buChar char="n"/>
      <a:defRPr sz="16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358775" indent="-176213" algn="l" defTabSz="914400" rtl="0" eaLnBrk="1" latinLnBrk="0" hangingPunct="1">
      <a:spcAft>
        <a:spcPts val="288"/>
      </a:spcAft>
      <a:buClr>
        <a:schemeClr val="tx2"/>
      </a:buClr>
      <a:buFont typeface="Wingdings" pitchFamily="2" charset="2"/>
      <a:buChar char="n"/>
      <a:defRPr sz="1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449263" indent="-90488" algn="l" defTabSz="914400" rtl="0" eaLnBrk="1" latinLnBrk="0" hangingPunct="1">
      <a:spcBef>
        <a:spcPts val="432"/>
      </a:spcBef>
      <a:spcAft>
        <a:spcPts val="240"/>
      </a:spcAft>
      <a:buClr>
        <a:schemeClr val="tx2"/>
      </a:buClr>
      <a:buFont typeface="Arial" pitchFamily="34" charset="0"/>
      <a:buChar char="•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541338" indent="-92075" algn="l" defTabSz="914400" rtl="0" eaLnBrk="1" latinLnBrk="0" hangingPunct="1">
      <a:spcBef>
        <a:spcPts val="384"/>
      </a:spcBef>
      <a:spcAft>
        <a:spcPts val="216"/>
      </a:spcAft>
      <a:buClr>
        <a:schemeClr val="tx2"/>
      </a:buClr>
      <a:buFont typeface="Arial" pitchFamily="34" charset="0"/>
      <a:buChar char="•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625475" indent="-84138" algn="l" defTabSz="914400" rtl="0" eaLnBrk="1" latinLnBrk="0" hangingPunct="1">
      <a:spcBef>
        <a:spcPts val="336"/>
      </a:spcBef>
      <a:spcAft>
        <a:spcPts val="192"/>
      </a:spcAft>
      <a:buClr>
        <a:schemeClr val="tx2"/>
      </a:buClr>
      <a:buFont typeface="Arial" pitchFamily="34" charset="0"/>
      <a:buChar char="•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C81D3-C59B-4C63-B840-07ACB8BAB3C6}" type="slidenum">
              <a:rPr lang="en-GB" smtClean="0"/>
              <a:pPr/>
              <a:t>0</a:t>
            </a:fld>
            <a:endParaRPr lang="en-GB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Copyright 2011 FUJITSU</a:t>
            </a:r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C81D3-C59B-4C63-B840-07ACB8BAB3C6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12" name="Folienbildplatzhalt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" name="Notizenplatzhalter 1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Copyright 2011 FUJITSU</a:t>
            </a:r>
            <a:endParaRPr lang="en-GB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C81D3-C59B-4C63-B840-07ACB8BAB3C6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12" name="Folienbildplatzhalt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" name="Notizenplatzhalter 1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Copyright 2011 FUJITSU</a:t>
            </a:r>
            <a:endParaRPr lang="en-GB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C81D3-C59B-4C63-B840-07ACB8BAB3C6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Copyright 2011 FUJITSU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44452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C81D3-C59B-4C63-B840-07ACB8BAB3C6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12" name="Folienbildplatzhalt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" name="Notizenplatzhalter 1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Copyright 2011 FUJITSU</a:t>
            </a:r>
            <a:endParaRPr lang="en-GB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C81D3-C59B-4C63-B840-07ACB8BAB3C6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12" name="Folienbildplatzhalt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" name="Notizenplatzhalter 1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Copyright 2011 FUJITSU</a:t>
            </a:r>
            <a:endParaRPr lang="en-GB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bildplatzhalter 7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izenplatzhalt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Copyright 2011 FUJITSU</a:t>
            </a:r>
            <a:endParaRPr lang="en-GB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C81D3-C59B-4C63-B840-07ACB8BAB3C6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12" name="Folienbildplatzhalt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" name="Notizenplatzhalter 1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Copyright 2011 FUJITSU</a:t>
            </a:r>
            <a:endParaRPr lang="en-GB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C81D3-C59B-4C63-B840-07ACB8BAB3C6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12" name="Folienbildplatzhalt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" name="Notizenplatzhalter 1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Copyright 2011 FUJITSU</a:t>
            </a:r>
            <a:endParaRPr lang="en-GB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C81D3-C59B-4C63-B840-07ACB8BAB3C6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12" name="Folienbildplatzhalt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" name="Notizenplatzhalter 1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Copyright 2011 FUJITSU</a:t>
            </a:r>
            <a:endParaRPr lang="en-GB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C81D3-C59B-4C63-B840-07ACB8BAB3C6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12" name="Folienbildplatzhalt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" name="Notizenplatzhalter 1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Copyright 2011 FUJITSU</a:t>
            </a:r>
            <a:endParaRPr lang="en-GB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bildplatzhalter 7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izenplatzhalt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Copyright 2011 FUJITSU</a:t>
            </a:r>
            <a:endParaRPr lang="en-GB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bildplatzhalter 7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izenplatzhalt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Copyright 2011 FUJITSU</a:t>
            </a:r>
            <a:endParaRPr lang="en-GB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C81D3-C59B-4C63-B840-07ACB8BAB3C6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12" name="Folienbildplatzhalt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" name="Notizenplatzhalter 1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Copyright 2011 FUJITSU</a:t>
            </a:r>
            <a:endParaRPr lang="en-GB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C81D3-C59B-4C63-B840-07ACB8BAB3C6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12" name="Folienbildplatzhalt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" name="Notizenplatzhalter 1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Copyright 2011 FUJITSU</a:t>
            </a:r>
            <a:endParaRPr lang="en-GB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bildplatzhalter 7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izenplatzhalt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Copyright 2011 FUJITSU</a:t>
            </a:r>
            <a:endParaRPr lang="en-GB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C81D3-C59B-4C63-B840-07ACB8BAB3C6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12" name="Folienbildplatzhalt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" name="Notizenplatzhalter 1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Copyright 2011 FUJITSU</a:t>
            </a:r>
            <a:endParaRPr lang="en-GB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C81D3-C59B-4C63-B840-07ACB8BAB3C6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12" name="Folienbildplatzhalt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" name="Notizenplatzhalter 1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Copyright 2011 FUJITSU</a:t>
            </a:r>
            <a:endParaRPr lang="en-GB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C81D3-C59B-4C63-B840-07ACB8BAB3C6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12" name="Folienbildplatzhalt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" name="Notizenplatzhalter 1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Copyright 2011 FUJITSU</a:t>
            </a:r>
            <a:endParaRPr lang="en-GB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C81D3-C59B-4C63-B840-07ACB8BAB3C6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12" name="Folienbildplatzhalt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" name="Notizenplatzhalter 1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Copyright 2011 FUJITSU</a:t>
            </a:r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tleRed_L150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gray">
          <a:xfrm>
            <a:off x="0" y="0"/>
            <a:ext cx="9144000" cy="4852988"/>
          </a:xfrm>
          <a:prstGeom prst="rect">
            <a:avLst/>
          </a:prstGeom>
          <a:noFill/>
        </p:spPr>
      </p:pic>
      <p:sp>
        <p:nvSpPr>
          <p:cNvPr id="7" name="VCT_Marker_ID_7" hidden="1"/>
          <p:cNvSpPr/>
          <p:nvPr userDrawn="1">
            <p:custDataLst>
              <p:tags r:id="rId1"/>
            </p:custDataLst>
          </p:nvPr>
        </p:nvSpPr>
        <p:spPr>
          <a:xfrm>
            <a:off x="1270000" y="127000"/>
            <a:ext cx="127000" cy="12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VCT_Backup_ID_44" hidden="1"/>
          <p:cNvSpPr txBox="1"/>
          <p:nvPr userDrawn="1">
            <p:custDataLst>
              <p:tags r:id="rId2"/>
            </p:custDataLst>
          </p:nvPr>
        </p:nvSpPr>
        <p:spPr bwMode="auto">
          <a:xfrm>
            <a:off x="324001" y="1738800"/>
            <a:ext cx="8496149" cy="14700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76650" algn="l"/>
              </a:tabLst>
              <a:defRPr/>
            </a:pPr>
            <a:r>
              <a:rPr lang="en-GB" sz="4400" b="0" i="0" u="none" baseline="0" smtClean="0">
                <a:solidFill>
                  <a:srgbClr val="FFFFFF"/>
                </a:solidFill>
                <a:latin typeface="Arial"/>
              </a:rPr>
              <a:t>Titelmasterformat durch Klicken bearbeiten</a:t>
            </a:r>
            <a:endParaRPr lang="en-GB" sz="4400" b="0" i="0" u="none" baseline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VCT_Backup_ID_45" hidden="1"/>
          <p:cNvSpPr txBox="1"/>
          <p:nvPr userDrawn="1">
            <p:custDataLst>
              <p:tags r:id="rId3"/>
            </p:custDataLst>
          </p:nvPr>
        </p:nvSpPr>
        <p:spPr bwMode="auto">
          <a:xfrm>
            <a:off x="323998" y="4579199"/>
            <a:ext cx="8496151" cy="178559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de-DE" sz="2400" b="0" i="0" u="none" baseline="0" smtClean="0">
                <a:solidFill>
                  <a:srgbClr val="000000"/>
                </a:solidFill>
                <a:latin typeface="Arial"/>
              </a:rPr>
              <a:t>Formatvorlage des Untertitelmasters durch Klicken bearbeiten</a:t>
            </a:r>
            <a:endParaRPr lang="en-GB" sz="2400" b="0" i="0" u="none" baseline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 bwMode="gray">
          <a:xfrm>
            <a:off x="252000" y="1773238"/>
            <a:ext cx="8640000" cy="230385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3676650" algn="l"/>
              </a:tabLst>
              <a:defRPr kumimoji="1" lang="en-US" altLang="ja-JP" sz="4400" kern="1200" noProof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59" name="Subtitle 2"/>
          <p:cNvSpPr>
            <a:spLocks noGrp="1"/>
          </p:cNvSpPr>
          <p:nvPr>
            <p:ph type="subTitle" idx="1"/>
          </p:nvPr>
        </p:nvSpPr>
        <p:spPr bwMode="gray">
          <a:xfrm>
            <a:off x="252000" y="4581128"/>
            <a:ext cx="8640000" cy="1800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30B1A"/>
              </a:buClr>
              <a:buFont typeface="Wingdings" pitchFamily="2" charset="2"/>
              <a:buNone/>
              <a:defRPr kumimoji="1" lang="en-US" altLang="ja-JP" sz="2400" b="0" kern="1200" noProof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tabLst/>
              <a:defRPr sz="2400">
                <a:solidFill>
                  <a:schemeClr val="tx1"/>
                </a:solidFill>
              </a:defRPr>
            </a:lvl2pPr>
            <a:lvl3pPr marL="0" indent="0" algn="l">
              <a:buNone/>
              <a:tabLst/>
              <a:defRPr sz="2400">
                <a:solidFill>
                  <a:schemeClr val="tx1"/>
                </a:solidFill>
              </a:defRPr>
            </a:lvl3pPr>
            <a:lvl4pPr marL="0" indent="0" algn="l">
              <a:buNone/>
              <a:tabLst/>
              <a:defRPr sz="2400">
                <a:solidFill>
                  <a:schemeClr val="tx1"/>
                </a:solidFill>
              </a:defRPr>
            </a:lvl4pPr>
            <a:lvl5pPr marL="0" indent="0" algn="l">
              <a:buNone/>
              <a:tabLst/>
              <a:defRPr sz="2400"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 smtClean="0"/>
          </a:p>
        </p:txBody>
      </p:sp>
      <p:sp>
        <p:nvSpPr>
          <p:cNvPr id="42" name="Rectangle 41"/>
          <p:cNvSpPr/>
          <p:nvPr userDrawn="1"/>
        </p:nvSpPr>
        <p:spPr>
          <a:xfrm>
            <a:off x="0" y="6448425"/>
            <a:ext cx="9144000" cy="40481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US" noProof="0" smtClean="0">
              <a:solidFill>
                <a:schemeClr val="tx1"/>
              </a:solidFill>
            </a:endParaRPr>
          </a:p>
        </p:txBody>
      </p:sp>
      <p:pic>
        <p:nvPicPr>
          <p:cNvPr id="47" name="Picture 2" descr="Fujitsu_Logo_white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70000" y="336752"/>
            <a:ext cx="1454400" cy="726943"/>
          </a:xfrm>
          <a:prstGeom prst="rect">
            <a:avLst/>
          </a:prstGeom>
          <a:noFill/>
        </p:spPr>
      </p:pic>
      <p:sp>
        <p:nvSpPr>
          <p:cNvPr id="12" name="Rectangle 21"/>
          <p:cNvSpPr/>
          <p:nvPr userDrawn="1"/>
        </p:nvSpPr>
        <p:spPr bwMode="gray">
          <a:xfrm>
            <a:off x="4932000" y="6651638"/>
            <a:ext cx="4024800" cy="201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endParaRPr kumimoji="0" lang="en-US" altLang="ja-JP" sz="800" kern="1200" noProof="0" dirty="0" smtClean="0">
              <a:solidFill>
                <a:schemeClr val="tx1"/>
              </a:solidFill>
              <a:latin typeface="+mn-lt"/>
              <a:ea typeface="ＭＳ Ｐゴシック" charset="-128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op – Pictur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8"/>
          </p:nvPr>
        </p:nvSpPr>
        <p:spPr bwMode="gray">
          <a:xfrm>
            <a:off x="252000" y="3789040"/>
            <a:ext cx="8640000" cy="2664148"/>
          </a:xfrm>
          <a:prstGeom prst="rect">
            <a:avLst/>
          </a:prstGeo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836613"/>
            <a:ext cx="8640000" cy="2736407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 bwMode="gray">
          <a:xfrm>
            <a:off x="252000" y="1628800"/>
            <a:ext cx="8640000" cy="48243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836712"/>
            <a:ext cx="8640000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252000" y="1628775"/>
            <a:ext cx="4248150" cy="4824413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7"/>
          </p:nvPr>
        </p:nvSpPr>
        <p:spPr bwMode="gray">
          <a:xfrm>
            <a:off x="4572000" y="1628775"/>
            <a:ext cx="4320605" cy="4824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836712"/>
            <a:ext cx="8640000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1628775"/>
            <a:ext cx="2808436" cy="4824413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0"/>
          </p:nvPr>
        </p:nvSpPr>
        <p:spPr bwMode="gray">
          <a:xfrm>
            <a:off x="3203848" y="1628775"/>
            <a:ext cx="2808436" cy="4824413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21"/>
          </p:nvPr>
        </p:nvSpPr>
        <p:spPr bwMode="gray">
          <a:xfrm>
            <a:off x="6156000" y="1628775"/>
            <a:ext cx="2736306" cy="4824413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836712"/>
            <a:ext cx="8640000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836712"/>
            <a:ext cx="8640000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–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252000" y="1700213"/>
            <a:ext cx="4248596" cy="4752974"/>
          </a:xfrm>
          <a:prstGeom prst="rect">
            <a:avLst/>
          </a:prstGeo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 bwMode="gray">
          <a:xfrm>
            <a:off x="4572000" y="1628775"/>
            <a:ext cx="4321175" cy="4824413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52000" y="836712"/>
            <a:ext cx="8640000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1/3 – Text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0" y="1700212"/>
            <a:ext cx="2736429" cy="4752975"/>
          </a:xfrm>
          <a:prstGeom prst="rect">
            <a:avLst/>
          </a:prstGeo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3060000" y="1628775"/>
            <a:ext cx="5832475" cy="4824413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836712"/>
            <a:ext cx="8640000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2/3 – Text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0" y="1700212"/>
            <a:ext cx="5832474" cy="4752975"/>
          </a:xfrm>
          <a:prstGeom prst="rect">
            <a:avLst/>
          </a:prstGeo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6156000" y="1628775"/>
            <a:ext cx="2736850" cy="4824413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836712"/>
            <a:ext cx="8640000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top – Picture bot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8"/>
          </p:nvPr>
        </p:nvSpPr>
        <p:spPr bwMode="gray">
          <a:xfrm>
            <a:off x="252000" y="4149080"/>
            <a:ext cx="8640000" cy="2304108"/>
          </a:xfrm>
          <a:prstGeom prst="rect">
            <a:avLst/>
          </a:prstGeo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252000" y="1628775"/>
            <a:ext cx="8640000" cy="230505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000" y="836712"/>
            <a:ext cx="8640000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 smtClean="0"/>
              <a:t>Subheadline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diate Cover +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2" descr="MiddleGray_L15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0" y="0"/>
            <a:ext cx="9144000" cy="3913188"/>
          </a:xfrm>
          <a:prstGeom prst="rect">
            <a:avLst/>
          </a:prstGeom>
          <a:noFill/>
        </p:spPr>
      </p:pic>
      <p:sp>
        <p:nvSpPr>
          <p:cNvPr id="16" name="Title 15"/>
          <p:cNvSpPr>
            <a:spLocks noGrp="1"/>
          </p:cNvSpPr>
          <p:nvPr userDrawn="1">
            <p:ph type="title"/>
          </p:nvPr>
        </p:nvSpPr>
        <p:spPr bwMode="gray">
          <a:xfrm>
            <a:off x="252000" y="2133600"/>
            <a:ext cx="8640000" cy="100736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>
                <a:tab pos="3676650" algn="l"/>
              </a:tabLst>
              <a:defRPr kumimoji="1" lang="en-US" altLang="ja-JP" sz="3200" kern="120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19"/>
          <p:cNvSpPr>
            <a:spLocks noGrp="1"/>
          </p:cNvSpPr>
          <p:nvPr userDrawn="1">
            <p:ph type="body" sz="quarter" idx="10"/>
          </p:nvPr>
        </p:nvSpPr>
        <p:spPr bwMode="gray">
          <a:xfrm>
            <a:off x="252000" y="3716338"/>
            <a:ext cx="8640000" cy="2736850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Wingdings" pitchFamily="2" charset="2"/>
              <a:buChar char=""/>
              <a:defRPr sz="2400"/>
            </a:lvl1pPr>
            <a:lvl2pPr marL="357188" indent="-357188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2pPr>
            <a:lvl3pPr marL="357188" indent="-357188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3pPr>
            <a:lvl4pPr marL="357188" indent="-357188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4pPr>
            <a:lvl5pPr marL="357188" indent="-357188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17" name="Picture 3" descr="Fujitsu_Logo"/>
          <p:cNvPicPr>
            <a:picLocks noChangeAspect="1" noChangeArrowheads="1"/>
          </p:cNvPicPr>
          <p:nvPr userDrawn="1"/>
        </p:nvPicPr>
        <p:blipFill>
          <a:blip r:embed="rId3" cstate="print"/>
          <a:srcRect b="22313"/>
          <a:stretch>
            <a:fillRect/>
          </a:stretch>
        </p:blipFill>
        <p:spPr bwMode="auto">
          <a:xfrm>
            <a:off x="7470000" y="336752"/>
            <a:ext cx="1454944" cy="56494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gray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noProof="0"/>
          </a:p>
        </p:txBody>
      </p:sp>
      <p:sp>
        <p:nvSpPr>
          <p:cNvPr id="9" name="AutoShape 7"/>
          <p:cNvSpPr>
            <a:spLocks noChangeAspect="1" noChangeArrowheads="1" noTextEdit="1"/>
          </p:cNvSpPr>
          <p:nvPr/>
        </p:nvSpPr>
        <p:spPr bwMode="gray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noProof="0"/>
          </a:p>
        </p:txBody>
      </p:sp>
      <p:pic>
        <p:nvPicPr>
          <p:cNvPr id="35" name="Picture 2" descr="Fujitsu_Logo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350" y="1818000"/>
            <a:ext cx="5569246" cy="278364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2000" y="836612"/>
            <a:ext cx="8640000" cy="561657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 bwMode="gray">
          <a:xfrm>
            <a:off x="252000" y="836612"/>
            <a:ext cx="4248596" cy="561657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4572000" y="836613"/>
            <a:ext cx="4320605" cy="561657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 bwMode="gray">
          <a:xfrm>
            <a:off x="252000" y="836612"/>
            <a:ext cx="2808436" cy="561657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3203848" y="836613"/>
            <a:ext cx="2808436" cy="561657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0"/>
          </p:nvPr>
        </p:nvSpPr>
        <p:spPr bwMode="gray">
          <a:xfrm>
            <a:off x="6156000" y="836614"/>
            <a:ext cx="2736305" cy="561657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–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252000" y="908050"/>
            <a:ext cx="4248596" cy="5545138"/>
          </a:xfrm>
          <a:prstGeom prst="rect">
            <a:avLst/>
          </a:prstGeo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/>
          </p:nvPr>
        </p:nvSpPr>
        <p:spPr bwMode="gray">
          <a:xfrm>
            <a:off x="4644000" y="836613"/>
            <a:ext cx="4248000" cy="561657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1/3 – Text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0" y="908050"/>
            <a:ext cx="2736429" cy="5545138"/>
          </a:xfrm>
          <a:prstGeom prst="rect">
            <a:avLst/>
          </a:prstGeo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/>
          </p:nvPr>
        </p:nvSpPr>
        <p:spPr bwMode="gray">
          <a:xfrm>
            <a:off x="3060000" y="836613"/>
            <a:ext cx="5832773" cy="561657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2/3 – Text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252000" y="908050"/>
            <a:ext cx="5832474" cy="5545137"/>
          </a:xfrm>
          <a:prstGeom prst="rect">
            <a:avLst/>
          </a:prstGeo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6156000" y="836640"/>
            <a:ext cx="2736850" cy="561654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3" descr="ContentGray20_L150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gray">
          <a:xfrm>
            <a:off x="0" y="0"/>
            <a:ext cx="9144000" cy="1073150"/>
          </a:xfrm>
          <a:prstGeom prst="rect">
            <a:avLst/>
          </a:prstGeom>
          <a:noFill/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52000" y="0"/>
            <a:ext cx="7920400" cy="69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l" rtl="0" fontAlgn="base">
              <a:spcBef>
                <a:spcPct val="0"/>
              </a:spcBef>
              <a:spcAft>
                <a:spcPct val="0"/>
              </a:spcAft>
              <a:tabLst>
                <a:tab pos="3676650" algn="l"/>
              </a:tabLst>
            </a:pPr>
            <a:endParaRPr lang="en-US" noProof="0" dirty="0"/>
          </a:p>
        </p:txBody>
      </p:sp>
      <p:sp>
        <p:nvSpPr>
          <p:cNvPr id="7" name="VCT_Marker_ID_7" hidden="1"/>
          <p:cNvSpPr/>
          <p:nvPr>
            <p:custDataLst>
              <p:tags r:id="rId22"/>
            </p:custDataLst>
          </p:nvPr>
        </p:nvSpPr>
        <p:spPr>
          <a:xfrm>
            <a:off x="1270000" y="127000"/>
            <a:ext cx="127000" cy="12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Line 4"/>
          <p:cNvSpPr>
            <a:spLocks noChangeShapeType="1"/>
          </p:cNvSpPr>
          <p:nvPr/>
        </p:nvSpPr>
        <p:spPr bwMode="gray">
          <a:xfrm>
            <a:off x="0" y="6632575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noProof="0"/>
          </a:p>
        </p:txBody>
      </p:sp>
      <p:sp>
        <p:nvSpPr>
          <p:cNvPr id="22" name="Rectangle 21"/>
          <p:cNvSpPr/>
          <p:nvPr/>
        </p:nvSpPr>
        <p:spPr bwMode="gray">
          <a:xfrm>
            <a:off x="4302000" y="6652800"/>
            <a:ext cx="5400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AC746033-9F45-4508-8446-72AA2BBAAD2A}" type="slidenum">
              <a:rPr kumimoji="0" lang="en-US" altLang="ja-JP" sz="800" kern="1200" noProof="0" smtClean="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rPr>
              <a:pPr marL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kumimoji="0" lang="pl-PL" altLang="ja-JP" sz="800" kern="1200" noProof="0" dirty="0" smtClean="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rPr>
              <a:t> of 26</a:t>
            </a:r>
            <a:endParaRPr kumimoji="0" lang="en-US" altLang="ja-JP" sz="800" kern="1200" noProof="0" dirty="0" smtClean="0">
              <a:solidFill>
                <a:schemeClr val="tx1"/>
              </a:solidFill>
              <a:latin typeface="+mn-lt"/>
              <a:ea typeface="ＭＳ Ｐゴシック" charset="-128"/>
              <a:cs typeface="+mn-cs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idx="1"/>
            <p:custDataLst>
              <p:tags r:id="rId23"/>
            </p:custDataLst>
          </p:nvPr>
        </p:nvSpPr>
        <p:spPr bwMode="gray">
          <a:xfrm>
            <a:off x="252000" y="836613"/>
            <a:ext cx="8640000" cy="56165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pic>
        <p:nvPicPr>
          <p:cNvPr id="20" name="Picture 3" descr="Fujitsu_Logo"/>
          <p:cNvPicPr>
            <a:picLocks noChangeAspect="1" noChangeArrowheads="1"/>
          </p:cNvPicPr>
          <p:nvPr/>
        </p:nvPicPr>
        <p:blipFill>
          <a:blip r:embed="rId25" cstate="print"/>
          <a:srcRect b="22033"/>
          <a:stretch>
            <a:fillRect/>
          </a:stretch>
        </p:blipFill>
        <p:spPr bwMode="auto">
          <a:xfrm>
            <a:off x="7876800" y="186077"/>
            <a:ext cx="1037913" cy="40447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60" r:id="rId3"/>
    <p:sldLayoutId id="2147483662" r:id="rId4"/>
    <p:sldLayoutId id="2147483656" r:id="rId5"/>
    <p:sldLayoutId id="2147483654" r:id="rId6"/>
    <p:sldLayoutId id="2147483665" r:id="rId7"/>
    <p:sldLayoutId id="2147483666" r:id="rId8"/>
    <p:sldLayoutId id="2147483687" r:id="rId9"/>
    <p:sldLayoutId id="2147483657" r:id="rId10"/>
    <p:sldLayoutId id="2147483668" r:id="rId11"/>
    <p:sldLayoutId id="2147483669" r:id="rId12"/>
    <p:sldLayoutId id="2147483670" r:id="rId13"/>
    <p:sldLayoutId id="2147483671" r:id="rId14"/>
    <p:sldLayoutId id="2147483675" r:id="rId15"/>
    <p:sldLayoutId id="2147483677" r:id="rId16"/>
    <p:sldLayoutId id="2147483684" r:id="rId17"/>
    <p:sldLayoutId id="2147483678" r:id="rId18"/>
    <p:sldLayoutId id="2147483659" r:id="rId19"/>
    <p:sldLayoutId id="2147483655" r:id="rId20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kumimoji="1" lang="de-DE" altLang="ja-JP" sz="3200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accent2"/>
        </a:buClr>
        <a:buFont typeface="Wingdings" pitchFamily="2" charset="2"/>
        <a:buChar char="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6987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7462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96938" indent="-182563" algn="l" defTabSz="896938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82563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point.com/demystifying-javascript-variable-scope-hoistin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orey.github.io/JavaScript-Equality-Table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ma-international.org/ecma-262/5.1/#sec-11.9.3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TypeScrip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kalkus@10g.p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err="1"/>
              <a:t>TypeScript</a:t>
            </a:r>
            <a:r>
              <a:rPr lang="en-US" dirty="0"/>
              <a:t>: JavaScript od </a:t>
            </a:r>
            <a:r>
              <a:rPr lang="en-US" dirty="0" err="1"/>
              <a:t>nowa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endParaRPr lang="pl-PL" sz="1200" dirty="0" smtClean="0"/>
          </a:p>
          <a:p>
            <a:r>
              <a:rPr lang="pl-PL" dirty="0"/>
              <a:t>	</a:t>
            </a:r>
            <a:r>
              <a:rPr lang="pl-PL" dirty="0" smtClean="0"/>
              <a:t>			Arkadiusz Kałkus</a:t>
            </a:r>
          </a:p>
          <a:p>
            <a:r>
              <a:rPr lang="pl-PL" dirty="0"/>
              <a:t>	</a:t>
            </a:r>
            <a:r>
              <a:rPr lang="pl-PL" dirty="0" smtClean="0"/>
              <a:t>			Development engineer @ Fujitsu</a:t>
            </a:r>
          </a:p>
          <a:p>
            <a:r>
              <a:rPr lang="pl-PL" dirty="0"/>
              <a:t>	</a:t>
            </a:r>
            <a:r>
              <a:rPr lang="pl-PL" dirty="0" smtClean="0"/>
              <a:t>			kalkus@10g.pl</a:t>
            </a:r>
          </a:p>
          <a:p>
            <a:r>
              <a:rPr lang="pl-PL" dirty="0"/>
              <a:t>				https://github.com/kalkusa</a:t>
            </a:r>
            <a:endParaRPr lang="pl-PL" dirty="0" smtClean="0"/>
          </a:p>
          <a:p>
            <a:r>
              <a:rPr lang="pl-PL" dirty="0"/>
              <a:t>	</a:t>
            </a:r>
            <a:r>
              <a:rPr lang="pl-PL" dirty="0" smtClean="0"/>
              <a:t>		</a:t>
            </a: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581128"/>
            <a:ext cx="1656184" cy="178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pl-PL" dirty="0" smtClean="0"/>
              <a:t>Obiektowość w JavaScript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pl-PL" dirty="0" smtClean="0"/>
              <a:t>Nie potrzebujemy </a:t>
            </a:r>
            <a:r>
              <a:rPr lang="en-US" dirty="0" err="1" smtClean="0"/>
              <a:t>definicji</a:t>
            </a:r>
            <a:r>
              <a:rPr lang="en-US" dirty="0" smtClean="0"/>
              <a:t> </a:t>
            </a:r>
            <a:r>
              <a:rPr lang="pl-PL" dirty="0" smtClean="0"/>
              <a:t>klasy, by utworzyć obiekt</a:t>
            </a:r>
          </a:p>
          <a:p>
            <a:r>
              <a:rPr lang="pl-PL" dirty="0" smtClean="0"/>
              <a:t>Obiekty mogą być modyfikowane już po utworzeniu</a:t>
            </a:r>
          </a:p>
          <a:p>
            <a:pPr lvl="1"/>
            <a:r>
              <a:rPr lang="pl-PL" dirty="0" smtClean="0"/>
              <a:t>Można dodać lub usunąć metodę do istniejącego obiektu</a:t>
            </a:r>
          </a:p>
          <a:p>
            <a:r>
              <a:rPr lang="pl-PL" dirty="0"/>
              <a:t>Dziedziczenie wymaga dużo więcej niż jednej linii kodu</a:t>
            </a:r>
          </a:p>
          <a:p>
            <a:pPr lvl="1"/>
            <a:endParaRPr lang="pl-PL" dirty="0" smtClean="0"/>
          </a:p>
          <a:p>
            <a:pPr lvl="1"/>
            <a:endParaRPr lang="pl-PL" dirty="0"/>
          </a:p>
          <a:p>
            <a:pPr lvl="1"/>
            <a:endParaRPr lang="pl-PL" dirty="0" smtClean="0"/>
          </a:p>
          <a:p>
            <a:pPr lvl="1"/>
            <a:endParaRPr lang="pl-PL" dirty="0"/>
          </a:p>
          <a:p>
            <a:pPr lvl="1"/>
            <a:endParaRPr lang="pl-PL" dirty="0" smtClean="0"/>
          </a:p>
          <a:p>
            <a:pPr lvl="1"/>
            <a:endParaRPr lang="pl-PL" dirty="0"/>
          </a:p>
          <a:p>
            <a:pPr lvl="1"/>
            <a:endParaRPr lang="pl-PL" dirty="0" smtClean="0"/>
          </a:p>
          <a:p>
            <a:pPr lvl="1"/>
            <a:endParaRPr lang="pl-PL" dirty="0"/>
          </a:p>
          <a:p>
            <a:pPr lvl="1"/>
            <a:endParaRPr lang="pl-PL" dirty="0" smtClean="0"/>
          </a:p>
          <a:p>
            <a:pPr lvl="1"/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5041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pl-PL" dirty="0" smtClean="0"/>
              <a:t>Zasięg zmiennych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pl-PL" dirty="0" smtClean="0"/>
              <a:t>Zmienne w większości najpopularniejszych języków mają zasięg blokowy: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		</a:t>
            </a:r>
          </a:p>
          <a:p>
            <a:pPr marL="0" indent="0">
              <a:buNone/>
            </a:pP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		</a:t>
            </a:r>
            <a:br>
              <a:rPr lang="pl-PL" dirty="0" smtClean="0"/>
            </a:br>
            <a:endParaRPr lang="pl-PL" dirty="0" smtClean="0"/>
          </a:p>
          <a:p>
            <a:r>
              <a:rPr lang="pl-PL" dirty="0" smtClean="0"/>
              <a:t>JavaScript (ES5) działa jednak inaczej: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		</a:t>
            </a:r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2" y="1854551"/>
            <a:ext cx="65722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29" y="4221088"/>
            <a:ext cx="609389" cy="609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803893"/>
            <a:ext cx="493395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720496"/>
            <a:ext cx="5544616" cy="33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465" y="4221088"/>
            <a:ext cx="4474760" cy="101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151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pl-PL" dirty="0" smtClean="0"/>
              <a:t>Zasięg zmiennych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pl-PL" dirty="0" smtClean="0"/>
              <a:t>JavaScript posiada scope funkcyjny, nie blokowy</a:t>
            </a:r>
          </a:p>
          <a:p>
            <a:r>
              <a:rPr lang="pl-PL" dirty="0" smtClean="0"/>
              <a:t>Zmienne są widoczne w funkcji, w której je deklarowano</a:t>
            </a:r>
          </a:p>
          <a:p>
            <a:pPr lvl="1"/>
            <a:r>
              <a:rPr lang="pl-PL" dirty="0" smtClean="0"/>
              <a:t>Można uzyskać dostęp do zmiennej poza blokiem, w którym ją zadeklarowano (jeśli odwołanie istnieje w tej samej funkcji)</a:t>
            </a:r>
          </a:p>
          <a:p>
            <a:pPr lvl="1"/>
            <a:r>
              <a:rPr lang="pl-PL" dirty="0" smtClean="0"/>
              <a:t>Można uzyskać dostęp do zmiennej w funkcjach wewnątrz funkcji (w której zmienna została zadeklarowana)</a:t>
            </a:r>
          </a:p>
          <a:p>
            <a:endParaRPr lang="pl-PL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34367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000" y="-27384"/>
            <a:ext cx="7920400" cy="694800"/>
          </a:xfrm>
        </p:spPr>
        <p:txBody>
          <a:bodyPr/>
          <a:lstStyle/>
          <a:p>
            <a:r>
              <a:rPr lang="pl-PL" dirty="0" smtClean="0"/>
              <a:t>Słaba typizacja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Dwa rodzaje porównań</a:t>
            </a:r>
          </a:p>
          <a:p>
            <a:pPr lvl="1"/>
            <a:r>
              <a:rPr lang="pl-PL" dirty="0" smtClean="0"/>
              <a:t>== oraz != </a:t>
            </a:r>
          </a:p>
          <a:p>
            <a:pPr lvl="1"/>
            <a:r>
              <a:rPr lang="pl-PL" dirty="0" smtClean="0"/>
              <a:t>=== oraz !== (dodatkowe sprawdzenie zgodności typów)</a:t>
            </a:r>
          </a:p>
          <a:p>
            <a:endParaRPr lang="pl-PL" dirty="0"/>
          </a:p>
          <a:p>
            <a:r>
              <a:rPr lang="pl-PL" dirty="0" smtClean="0"/>
              <a:t>Poniższe porównania zwrócą true</a:t>
            </a:r>
          </a:p>
          <a:p>
            <a:pPr lvl="1"/>
            <a:r>
              <a:rPr lang="en-US" dirty="0"/>
              <a:t>Array(3</a:t>
            </a:r>
            <a:r>
              <a:rPr lang="en-US" dirty="0" smtClean="0"/>
              <a:t>)</a:t>
            </a:r>
            <a:r>
              <a:rPr lang="pl-PL" dirty="0" smtClean="0"/>
              <a:t> </a:t>
            </a:r>
            <a:r>
              <a:rPr lang="en-US" dirty="0" smtClean="0"/>
              <a:t>==</a:t>
            </a:r>
            <a:r>
              <a:rPr lang="pl-PL" dirty="0" smtClean="0"/>
              <a:t> </a:t>
            </a:r>
            <a:r>
              <a:rPr lang="en-US" dirty="0" smtClean="0"/>
              <a:t>",,"</a:t>
            </a:r>
            <a:endParaRPr lang="pl-PL" dirty="0" smtClean="0"/>
          </a:p>
          <a:p>
            <a:pPr lvl="1"/>
            <a:r>
              <a:rPr lang="en-US" dirty="0"/>
              <a:t>0 == '0' </a:t>
            </a:r>
            <a:endParaRPr lang="pl-PL" dirty="0" smtClean="0"/>
          </a:p>
          <a:p>
            <a:pPr lvl="1"/>
            <a:r>
              <a:rPr lang="en-US" dirty="0"/>
              <a:t>0 == </a:t>
            </a:r>
            <a:r>
              <a:rPr lang="en-US" dirty="0" smtClean="0"/>
              <a:t>'</a:t>
            </a:r>
            <a:r>
              <a:rPr lang="pl-PL" dirty="0" smtClean="0"/>
              <a:t> </a:t>
            </a:r>
            <a:r>
              <a:rPr lang="en-US" dirty="0" smtClean="0"/>
              <a:t>'</a:t>
            </a:r>
            <a:endParaRPr lang="pl-PL" dirty="0" smtClean="0"/>
          </a:p>
          <a:p>
            <a:pPr lvl="1"/>
            <a:r>
              <a:rPr lang="en-US" dirty="0"/>
              <a:t>'\n\r\t' == </a:t>
            </a:r>
            <a:r>
              <a:rPr lang="en-US" dirty="0" smtClean="0"/>
              <a:t>0</a:t>
            </a:r>
            <a:endParaRPr lang="pl-PL" dirty="0" smtClean="0"/>
          </a:p>
          <a:p>
            <a:pPr lvl="1"/>
            <a:endParaRPr lang="pl-PL" dirty="0"/>
          </a:p>
          <a:p>
            <a:r>
              <a:rPr lang="pl-PL" dirty="0" smtClean="0"/>
              <a:t>Poniższe z kolei zwrócą false</a:t>
            </a:r>
          </a:p>
          <a:p>
            <a:pPr lvl="1"/>
            <a:r>
              <a:rPr lang="en-US" dirty="0" err="1" smtClean="0"/>
              <a:t>NaN</a:t>
            </a:r>
            <a:r>
              <a:rPr lang="pl-PL" dirty="0" smtClean="0"/>
              <a:t> </a:t>
            </a:r>
            <a:r>
              <a:rPr lang="en-US" dirty="0" smtClean="0"/>
              <a:t>==</a:t>
            </a:r>
            <a:r>
              <a:rPr lang="pl-PL" dirty="0" smtClean="0"/>
              <a:t> </a:t>
            </a:r>
            <a:r>
              <a:rPr lang="en-US" dirty="0" err="1" smtClean="0"/>
              <a:t>NaN</a:t>
            </a:r>
            <a:endParaRPr lang="pl-PL" dirty="0" smtClean="0"/>
          </a:p>
          <a:p>
            <a:pPr lvl="1"/>
            <a:r>
              <a:rPr lang="en-US" dirty="0" err="1" smtClean="0"/>
              <a:t>Math.max</a:t>
            </a:r>
            <a:r>
              <a:rPr lang="en-US" dirty="0" smtClean="0"/>
              <a:t>()</a:t>
            </a:r>
            <a:r>
              <a:rPr lang="pl-PL" dirty="0" smtClean="0"/>
              <a:t> </a:t>
            </a:r>
            <a:r>
              <a:rPr lang="en-US" dirty="0" smtClean="0"/>
              <a:t>&gt;</a:t>
            </a:r>
            <a:r>
              <a:rPr lang="pl-PL" dirty="0" smtClean="0"/>
              <a:t> </a:t>
            </a:r>
            <a:r>
              <a:rPr lang="en-US" dirty="0" err="1" smtClean="0"/>
              <a:t>Math.min</a:t>
            </a:r>
            <a:r>
              <a:rPr lang="en-US" dirty="0" smtClean="0"/>
              <a:t>()</a:t>
            </a:r>
            <a:endParaRPr lang="pl-PL" dirty="0" smtClean="0"/>
          </a:p>
          <a:p>
            <a:pPr lvl="1"/>
            <a:r>
              <a:rPr lang="pl-PL" dirty="0" smtClean="0"/>
              <a:t>[1] == [1]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49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Słaba typizacja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2000" y="729421"/>
            <a:ext cx="8640000" cy="431899"/>
          </a:xfrm>
        </p:spPr>
        <p:txBody>
          <a:bodyPr/>
          <a:lstStyle/>
          <a:p>
            <a:pPr lvl="1"/>
            <a:r>
              <a:rPr lang="pl-PL" dirty="0"/>
              <a:t>Źródło: </a:t>
            </a:r>
            <a:r>
              <a:rPr lang="pl-PL" dirty="0">
                <a:hlinkClick r:id="rId2"/>
              </a:rPr>
              <a:t>https://dorey.github.io/JavaScript-Equality-Table</a:t>
            </a:r>
            <a:r>
              <a:rPr lang="pl-PL" dirty="0" smtClean="0">
                <a:hlinkClick r:id="rId2"/>
              </a:rPr>
              <a:t>/</a:t>
            </a:r>
            <a:r>
              <a:rPr lang="pl-PL" dirty="0" smtClean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175420"/>
            <a:ext cx="5400600" cy="523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308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pl-PL" dirty="0" smtClean="0"/>
              <a:t>Słaba typizacja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pl-PL" dirty="0" smtClean="0"/>
              <a:t>Jak działają porównania w JavaScript</a:t>
            </a:r>
          </a:p>
          <a:p>
            <a:pPr marL="269875" lvl="1" indent="0">
              <a:buNone/>
            </a:pPr>
            <a:r>
              <a:rPr lang="pl-PL" dirty="0" smtClean="0"/>
              <a:t/>
            </a:r>
            <a:br>
              <a:rPr lang="pl-PL" dirty="0" smtClean="0"/>
            </a:br>
            <a:endParaRPr lang="en-US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40768"/>
            <a:ext cx="6850063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926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pl-PL" dirty="0" smtClean="0"/>
              <a:t>Słaba typizacja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pl-PL" dirty="0" smtClean="0"/>
              <a:t>Jak wyglądają porównania w JavaScript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endParaRPr lang="pl-PL" dirty="0" smtClean="0"/>
          </a:p>
          <a:p>
            <a:pPr lvl="1"/>
            <a:r>
              <a:rPr lang="pl-PL" dirty="0" smtClean="0"/>
              <a:t>Źródło: </a:t>
            </a:r>
            <a:r>
              <a:rPr lang="pl-PL" dirty="0" smtClean="0">
                <a:hlinkClick r:id="rId3"/>
              </a:rPr>
              <a:t>http://www.ecma-international.org/ecma-262/5.1/#sec-11.9.3</a:t>
            </a:r>
            <a:r>
              <a:rPr lang="pl-PL" dirty="0" smtClean="0"/>
              <a:t> </a:t>
            </a:r>
          </a:p>
          <a:p>
            <a:pPr lvl="1"/>
            <a:r>
              <a:rPr lang="pl-PL" dirty="0" smtClean="0"/>
              <a:t>Słaba typizacja jest w praktyce nieprzewidywalna</a:t>
            </a:r>
          </a:p>
          <a:p>
            <a:pPr marL="269875" lvl="1" indent="0">
              <a:buNone/>
            </a:pPr>
            <a:endParaRPr lang="pl-PL" dirty="0" smtClean="0"/>
          </a:p>
          <a:p>
            <a:pPr marL="269875" lvl="1" indent="0">
              <a:buNone/>
            </a:pPr>
            <a:r>
              <a:rPr lang="pl-PL" dirty="0" smtClean="0"/>
              <a:t/>
            </a:r>
            <a:br>
              <a:rPr lang="pl-PL" dirty="0" smtClean="0"/>
            </a:br>
            <a:endParaRPr 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484784"/>
            <a:ext cx="6810375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716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pl-PL" dirty="0" smtClean="0"/>
              <a:t>Czym jest TypeScript?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28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pl-PL" dirty="0" smtClean="0"/>
              <a:t>Czym jest TypeScript?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pl-PL" dirty="0" smtClean="0"/>
              <a:t>Nadzbiór JavaScript</a:t>
            </a:r>
          </a:p>
          <a:p>
            <a:pPr lvl="1"/>
            <a:r>
              <a:rPr lang="pl-PL" dirty="0" smtClean="0"/>
              <a:t>Kod w JavaScript jest jednocześnie poprawnym kodem TypeScript</a:t>
            </a:r>
          </a:p>
          <a:p>
            <a:pPr lvl="2"/>
            <a:r>
              <a:rPr lang="pl-PL" dirty="0" smtClean="0"/>
              <a:t>Możliwa jest integracja JS &lt; = &gt; TS</a:t>
            </a:r>
          </a:p>
          <a:p>
            <a:pPr lvl="2"/>
            <a:r>
              <a:rPr lang="pl-PL" dirty="0" smtClean="0"/>
              <a:t>Nie musimy przepisywać wszystkiego od nowa</a:t>
            </a:r>
          </a:p>
          <a:p>
            <a:pPr lvl="1"/>
            <a:r>
              <a:rPr lang="pl-PL" dirty="0" smtClean="0"/>
              <a:t>TypeScript kompiluje się </a:t>
            </a:r>
            <a:r>
              <a:rPr lang="pl-PL" dirty="0"/>
              <a:t>do </a:t>
            </a:r>
            <a:r>
              <a:rPr lang="pl-PL" dirty="0" smtClean="0"/>
              <a:t>JavaScript</a:t>
            </a:r>
          </a:p>
          <a:p>
            <a:pPr lvl="2"/>
            <a:r>
              <a:rPr lang="pl-PL" dirty="0" smtClean="0"/>
              <a:t>Kompilacja do różnych wersji JavaScript (ES3, ES5, ES6, ...)</a:t>
            </a:r>
          </a:p>
          <a:p>
            <a:pPr lvl="2"/>
            <a:r>
              <a:rPr lang="pl-PL" dirty="0" smtClean="0"/>
              <a:t>Zachowana </a:t>
            </a:r>
            <a:r>
              <a:rPr lang="pl-PL" smtClean="0"/>
              <a:t>kompatybilność wsteczna</a:t>
            </a:r>
            <a:endParaRPr lang="pl-PL" dirty="0" smtClean="0"/>
          </a:p>
          <a:p>
            <a:pPr lvl="1"/>
            <a:endParaRPr lang="pl-PL" dirty="0" smtClean="0"/>
          </a:p>
          <a:p>
            <a:pPr marL="0" indent="0">
              <a:buNone/>
            </a:pPr>
            <a:endParaRPr lang="pl-PL" dirty="0"/>
          </a:p>
          <a:p>
            <a:pPr lvl="1"/>
            <a:endParaRPr lang="pl-PL" dirty="0" smtClean="0"/>
          </a:p>
          <a:p>
            <a:endParaRPr lang="pl-PL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1940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pl-PL" dirty="0" smtClean="0"/>
              <a:t>Czym jest TypeScript?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pl-PL" dirty="0" smtClean="0"/>
              <a:t>Silnie typowany</a:t>
            </a:r>
          </a:p>
          <a:p>
            <a:pPr lvl="1"/>
            <a:r>
              <a:rPr lang="pl-PL" dirty="0" smtClean="0"/>
              <a:t>Część błędów wykrywana już w trakcie kompilacji</a:t>
            </a:r>
          </a:p>
          <a:p>
            <a:pPr lvl="1"/>
            <a:r>
              <a:rPr lang="pl-PL" dirty="0" smtClean="0"/>
              <a:t>Możliwe podpowiadanie w edytorach (Intellisense)</a:t>
            </a:r>
          </a:p>
          <a:p>
            <a:pPr lvl="1"/>
            <a:r>
              <a:rPr lang="pl-PL" dirty="0" smtClean="0"/>
              <a:t>Prostsze porównania</a:t>
            </a:r>
          </a:p>
          <a:p>
            <a:r>
              <a:rPr lang="pl-PL" dirty="0" smtClean="0"/>
              <a:t>Skalowalny</a:t>
            </a:r>
          </a:p>
          <a:p>
            <a:pPr lvl="1"/>
            <a:r>
              <a:rPr lang="pl-PL" dirty="0" smtClean="0"/>
              <a:t>Pozwala rozbić aplikację na moduły</a:t>
            </a:r>
          </a:p>
          <a:p>
            <a:pPr lvl="1"/>
            <a:r>
              <a:rPr lang="pl-PL" dirty="0" smtClean="0"/>
              <a:t>Ułatwia tworzenie złożonego oprogramowania</a:t>
            </a:r>
          </a:p>
          <a:p>
            <a:r>
              <a:rPr lang="pl-PL" dirty="0" smtClean="0"/>
              <a:t>Darmowy i otwarty</a:t>
            </a:r>
          </a:p>
          <a:p>
            <a:pPr lvl="1"/>
            <a:r>
              <a:rPr lang="pl-PL" dirty="0" smtClean="0"/>
              <a:t>Tworzony przez Microsoft</a:t>
            </a:r>
          </a:p>
          <a:p>
            <a:pPr lvl="1"/>
            <a:r>
              <a:rPr lang="pl-PL" dirty="0" smtClean="0"/>
              <a:t>OpenSource na licencji Apache 2.0</a:t>
            </a:r>
          </a:p>
          <a:p>
            <a:pPr lvl="1"/>
            <a:r>
              <a:rPr lang="pl-PL" dirty="0">
                <a:hlinkClick r:id="rId3"/>
              </a:rPr>
              <a:t>https://</a:t>
            </a:r>
            <a:r>
              <a:rPr lang="pl-PL" dirty="0" smtClean="0">
                <a:hlinkClick r:id="rId3"/>
              </a:rPr>
              <a:t>github.com/Microsoft/TypeScript</a:t>
            </a:r>
            <a:r>
              <a:rPr lang="pl-PL" dirty="0" smtClean="0"/>
              <a:t> </a:t>
            </a:r>
            <a:endParaRPr lang="pl-PL" dirty="0"/>
          </a:p>
          <a:p>
            <a:pPr lvl="1"/>
            <a:endParaRPr lang="pl-PL" dirty="0" smtClean="0"/>
          </a:p>
          <a:p>
            <a:endParaRPr lang="pl-PL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29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TypeScript: JavaScript od nowa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O czym będzie mowa?</a:t>
            </a:r>
          </a:p>
          <a:p>
            <a:pPr lvl="1"/>
            <a:r>
              <a:rPr lang="pl-PL" dirty="0" smtClean="0"/>
              <a:t>Krótka historia JavaScript</a:t>
            </a:r>
          </a:p>
          <a:p>
            <a:pPr lvl="1"/>
            <a:r>
              <a:rPr lang="pl-PL" dirty="0" smtClean="0"/>
              <a:t>Wady JavaScript</a:t>
            </a:r>
          </a:p>
          <a:p>
            <a:pPr lvl="1"/>
            <a:r>
              <a:rPr lang="pl-PL" dirty="0" smtClean="0"/>
              <a:t>Czym jest TypeScript?</a:t>
            </a:r>
          </a:p>
          <a:p>
            <a:pPr lvl="1"/>
            <a:r>
              <a:rPr lang="pl-PL" dirty="0" smtClean="0"/>
              <a:t>Podstawowe elementy TypeScript</a:t>
            </a:r>
          </a:p>
          <a:p>
            <a:pPr lvl="1"/>
            <a:r>
              <a:rPr lang="pl-PL" dirty="0" smtClean="0"/>
              <a:t>Porównanie TypeScript z JavaScript</a:t>
            </a:r>
          </a:p>
          <a:p>
            <a:pPr lvl="1"/>
            <a:endParaRPr lang="pl-PL" dirty="0"/>
          </a:p>
          <a:p>
            <a:r>
              <a:rPr lang="pl-PL" dirty="0" smtClean="0"/>
              <a:t>Co pomoże zrozumieć temat?</a:t>
            </a:r>
          </a:p>
          <a:p>
            <a:pPr lvl="1"/>
            <a:r>
              <a:rPr lang="pl-PL" dirty="0" smtClean="0"/>
              <a:t>Programowanie zorientowane obiektowo</a:t>
            </a:r>
          </a:p>
          <a:p>
            <a:pPr lvl="1"/>
            <a:r>
              <a:rPr lang="pl-PL" dirty="0" smtClean="0"/>
              <a:t>Podstawy JavaScript</a:t>
            </a:r>
          </a:p>
          <a:p>
            <a:pPr lvl="1"/>
            <a:r>
              <a:rPr lang="pl-PL" dirty="0" smtClean="0"/>
              <a:t>Doświadczenie z C# lub C++/Java</a:t>
            </a:r>
          </a:p>
          <a:p>
            <a:pPr lvl="1"/>
            <a:endParaRPr lang="pl-PL" dirty="0"/>
          </a:p>
          <a:p>
            <a:r>
              <a:rPr lang="pl-PL" dirty="0" smtClean="0"/>
              <a:t>Pytania na końcu</a:t>
            </a:r>
          </a:p>
          <a:p>
            <a:r>
              <a:rPr lang="pl-PL" dirty="0" smtClean="0"/>
              <a:t>Kod i prezentacja będą udostępnione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5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pl-PL" dirty="0" smtClean="0"/>
              <a:t>Luka między standardem, a status quo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29233" y="1412776"/>
            <a:ext cx="7704856" cy="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753369" y="1412776"/>
            <a:ext cx="0" cy="7920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769593" y="1412776"/>
            <a:ext cx="0" cy="7920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277941" y="1412776"/>
            <a:ext cx="0" cy="7920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05897" y="1388557"/>
            <a:ext cx="0" cy="7920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92163" y="162415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ES3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9233" y="1019225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Wersje JavaScript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87824" y="162603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ES5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644008" y="162415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ES6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857825" y="162603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ES7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2178257" y="2276872"/>
            <a:ext cx="4320000" cy="720080"/>
          </a:xfrm>
          <a:prstGeom prst="rightArrow">
            <a:avLst/>
          </a:prstGeom>
          <a:solidFill>
            <a:srgbClr val="B4F2B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r>
              <a:rPr lang="pl-PL" dirty="0" smtClean="0">
                <a:solidFill>
                  <a:schemeClr val="tx1"/>
                </a:solidFill>
              </a:rPr>
              <a:t>PRODUKTYWNOŚĆ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1" name="Left Arrow 20"/>
          <p:cNvSpPr/>
          <p:nvPr/>
        </p:nvSpPr>
        <p:spPr>
          <a:xfrm>
            <a:off x="2178257" y="2996952"/>
            <a:ext cx="4320000" cy="720080"/>
          </a:xfrm>
          <a:prstGeom prst="leftArrow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r>
              <a:rPr lang="pl-PL" dirty="0" smtClean="0">
                <a:solidFill>
                  <a:schemeClr val="tx1"/>
                </a:solidFill>
              </a:rPr>
              <a:t>KOMPATYBILNOŚĆ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2" name="Right Brace 21"/>
          <p:cNvSpPr/>
          <p:nvPr/>
        </p:nvSpPr>
        <p:spPr>
          <a:xfrm rot="5400000">
            <a:off x="4158950" y="1771270"/>
            <a:ext cx="366014" cy="4327880"/>
          </a:xfrm>
          <a:prstGeom prst="rightBrace">
            <a:avLst>
              <a:gd name="adj1" fmla="val 42164"/>
              <a:gd name="adj2" fmla="val 50441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017" y="4416524"/>
            <a:ext cx="4320000" cy="1163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329433" y="587727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Nowe funkcje języka + kompatybilność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31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TypeScript: kluczowe elementy języka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Silna typizacja</a:t>
            </a:r>
          </a:p>
          <a:p>
            <a:pPr lvl="1"/>
            <a:r>
              <a:rPr lang="pl-PL" dirty="0" smtClean="0"/>
              <a:t>Silnie typowane zmienne</a:t>
            </a:r>
          </a:p>
          <a:p>
            <a:pPr lvl="1"/>
            <a:r>
              <a:rPr lang="pl-PL" dirty="0" smtClean="0"/>
              <a:t>Silnie typowane tablice i krotki (tuples)</a:t>
            </a:r>
          </a:p>
          <a:p>
            <a:pPr lvl="1"/>
            <a:r>
              <a:rPr lang="pl-PL" dirty="0" smtClean="0"/>
              <a:t>Sumy i przecięcia typów</a:t>
            </a:r>
          </a:p>
          <a:p>
            <a:pPr lvl="1"/>
            <a:r>
              <a:rPr lang="pl-PL" dirty="0" smtClean="0"/>
              <a:t>Strażnicy typów (type guards)</a:t>
            </a:r>
          </a:p>
          <a:p>
            <a:pPr lvl="1"/>
            <a:endParaRPr lang="pl-PL" dirty="0" smtClean="0"/>
          </a:p>
          <a:p>
            <a:r>
              <a:rPr lang="pl-PL" dirty="0" smtClean="0"/>
              <a:t>Obiektowość</a:t>
            </a:r>
          </a:p>
          <a:p>
            <a:pPr lvl="1"/>
            <a:r>
              <a:rPr lang="pl-PL" dirty="0" smtClean="0"/>
              <a:t>Klasy</a:t>
            </a:r>
          </a:p>
          <a:p>
            <a:pPr lvl="1"/>
            <a:r>
              <a:rPr lang="pl-PL" dirty="0" smtClean="0"/>
              <a:t>Interfejsy</a:t>
            </a:r>
          </a:p>
          <a:p>
            <a:pPr lvl="1"/>
            <a:endParaRPr lang="pl-PL" dirty="0" smtClean="0"/>
          </a:p>
          <a:p>
            <a:r>
              <a:rPr lang="pl-PL" dirty="0" smtClean="0"/>
              <a:t>Skalowalność</a:t>
            </a:r>
          </a:p>
          <a:p>
            <a:pPr lvl="1"/>
            <a:r>
              <a:rPr lang="pl-PL" dirty="0" smtClean="0"/>
              <a:t>Przestrzenie nazw (namespaces)</a:t>
            </a:r>
          </a:p>
          <a:p>
            <a:pPr lvl="1"/>
            <a:r>
              <a:rPr lang="pl-PL" dirty="0" smtClean="0"/>
              <a:t>Moduły</a:t>
            </a:r>
          </a:p>
          <a:p>
            <a:pPr lvl="1"/>
            <a:r>
              <a:rPr lang="pl-PL" dirty="0" smtClean="0"/>
              <a:t>Scalanie deklaracji (odpowiednik klas częściowych w C#)</a:t>
            </a:r>
          </a:p>
        </p:txBody>
      </p:sp>
    </p:spTree>
    <p:extLst>
      <p:ext uri="{BB962C8B-B14F-4D97-AF65-F5344CB8AC3E}">
        <p14:creationId xmlns:p14="http://schemas.microsoft.com/office/powerpoint/2010/main" val="213974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pl-PL" dirty="0" smtClean="0"/>
              <a:t>Obiektowość w TypeScript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en-US" dirty="0" err="1" smtClean="0"/>
              <a:t>TypeScript</a:t>
            </a:r>
            <a:r>
              <a:rPr lang="en-US" dirty="0" smtClean="0"/>
              <a:t> </a:t>
            </a:r>
            <a:r>
              <a:rPr lang="en-US" dirty="0" err="1" smtClean="0"/>
              <a:t>symuluje</a:t>
            </a:r>
            <a:r>
              <a:rPr lang="en-US" dirty="0" smtClean="0"/>
              <a:t> </a:t>
            </a:r>
            <a:r>
              <a:rPr lang="en-US" dirty="0" err="1" smtClean="0"/>
              <a:t>opart</a:t>
            </a:r>
            <a:r>
              <a:rPr lang="pl-PL" dirty="0" smtClean="0"/>
              <a:t>ą na klasach obiektowość</a:t>
            </a:r>
          </a:p>
          <a:p>
            <a:pPr lvl="1"/>
            <a:r>
              <a:rPr lang="pl-PL" dirty="0" smtClean="0"/>
              <a:t>Znacząco uproszczone tworzenie struktury obiektów</a:t>
            </a:r>
          </a:p>
          <a:p>
            <a:pPr lvl="1"/>
            <a:r>
              <a:rPr lang="pl-PL" dirty="0" smtClean="0"/>
              <a:t>Symuluje, bo nadal nie jest konieczne definiowanie klas.</a:t>
            </a:r>
          </a:p>
          <a:p>
            <a:r>
              <a:rPr lang="pl-PL" dirty="0" smtClean="0"/>
              <a:t>Ogromnie upraszcza zapis dziedziczenia</a:t>
            </a:r>
          </a:p>
          <a:p>
            <a:pPr lvl="1"/>
            <a:r>
              <a:rPr lang="pl-PL" dirty="0" smtClean="0"/>
              <a:t>Kod w TypeScript organiczony do jednej linijki (extends Type)</a:t>
            </a:r>
          </a:p>
          <a:p>
            <a:pPr lvl="1"/>
            <a:r>
              <a:rPr lang="pl-PL" dirty="0" smtClean="0"/>
              <a:t>Poprawna deklaracja dziedziczenia w JavaScript wymaga dobrej znajomości języka</a:t>
            </a:r>
          </a:p>
          <a:p>
            <a:pPr lvl="1"/>
            <a:r>
              <a:rPr lang="pl-PL" dirty="0" smtClean="0"/>
              <a:t>W sumie nawet </a:t>
            </a:r>
            <a:r>
              <a:rPr lang="pl-PL" dirty="0"/>
              <a:t>50% mniej kodu w </a:t>
            </a:r>
            <a:r>
              <a:rPr lang="pl-PL" dirty="0" smtClean="0"/>
              <a:t>TypeScript</a:t>
            </a:r>
          </a:p>
          <a:p>
            <a:r>
              <a:rPr lang="pl-PL" dirty="0" smtClean="0"/>
              <a:t>Symuluje modyfikatory dostępu (public, protected, private)</a:t>
            </a:r>
          </a:p>
          <a:p>
            <a:pPr lvl="1"/>
            <a:r>
              <a:rPr lang="pl-PL" dirty="0" smtClean="0"/>
              <a:t>Po kompilacji do JavaScript możliwy jest dostęp do zmiennych prywatnych i chronionych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806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00" y="16288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9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TypeScript vs JavaScript 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 bwMode="gray">
          <a:xfrm>
            <a:off x="251520" y="836712"/>
            <a:ext cx="4320605" cy="33124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9875" indent="-269875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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269875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174625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Font typeface="Arial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6938" indent="-182563" algn="l" defTabSz="896938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9500" indent="-182563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JavaScript (ES5)</a:t>
            </a:r>
          </a:p>
          <a:p>
            <a:pPr lvl="1"/>
            <a:r>
              <a:rPr lang="pl-PL" dirty="0" smtClean="0"/>
              <a:t>Słaba typizacja</a:t>
            </a:r>
          </a:p>
          <a:p>
            <a:pPr lvl="2"/>
            <a:r>
              <a:rPr lang="pl-PL" dirty="0" smtClean="0"/>
              <a:t>Problemy z porównaniami</a:t>
            </a:r>
          </a:p>
          <a:p>
            <a:pPr lvl="1"/>
            <a:r>
              <a:rPr lang="pl-PL" dirty="0" smtClean="0"/>
              <a:t>Zmienne </a:t>
            </a:r>
            <a:r>
              <a:rPr lang="pl-PL" b="1" dirty="0" smtClean="0"/>
              <a:t>var </a:t>
            </a:r>
            <a:r>
              <a:rPr lang="pl-PL" dirty="0" smtClean="0"/>
              <a:t>o zasięgu funkcyjnym</a:t>
            </a:r>
          </a:p>
          <a:p>
            <a:pPr lvl="1"/>
            <a:r>
              <a:rPr lang="pl-PL" dirty="0" smtClean="0"/>
              <a:t>Złożona deklaracja klas</a:t>
            </a:r>
          </a:p>
          <a:p>
            <a:pPr lvl="1"/>
            <a:r>
              <a:rPr lang="pl-PL" dirty="0" smtClean="0"/>
              <a:t>Bardzo trudny zapis dziedziczenia</a:t>
            </a:r>
          </a:p>
          <a:p>
            <a:pPr lvl="1"/>
            <a:r>
              <a:rPr lang="pl-PL" dirty="0" smtClean="0"/>
              <a:t>Brak modularyzacji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gray">
          <a:xfrm>
            <a:off x="4572125" y="840390"/>
            <a:ext cx="4248596" cy="33124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9875" indent="-269875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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269875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174625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Font typeface="Arial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6938" indent="-182563" algn="l" defTabSz="896938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9500" indent="-182563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TypeScript</a:t>
            </a:r>
          </a:p>
          <a:p>
            <a:pPr lvl="1"/>
            <a:r>
              <a:rPr lang="pl-PL" dirty="0" smtClean="0"/>
              <a:t>Silna typizacja</a:t>
            </a:r>
          </a:p>
          <a:p>
            <a:pPr lvl="2"/>
            <a:endParaRPr lang="pl-PL" dirty="0" smtClean="0"/>
          </a:p>
          <a:p>
            <a:pPr lvl="1"/>
            <a:r>
              <a:rPr lang="pl-PL" dirty="0" smtClean="0"/>
              <a:t>Zmienne </a:t>
            </a:r>
            <a:r>
              <a:rPr lang="pl-PL" b="1" smtClean="0"/>
              <a:t>let </a:t>
            </a:r>
            <a:r>
              <a:rPr lang="pl-PL" smtClean="0"/>
              <a:t>o </a:t>
            </a:r>
            <a:r>
              <a:rPr lang="pl-PL" dirty="0" smtClean="0"/>
              <a:t>zasięgu blokowym</a:t>
            </a:r>
          </a:p>
          <a:p>
            <a:pPr lvl="1"/>
            <a:r>
              <a:rPr lang="pl-PL" dirty="0" smtClean="0"/>
              <a:t>Prosta deklaracja klas</a:t>
            </a:r>
          </a:p>
          <a:p>
            <a:pPr lvl="1"/>
            <a:r>
              <a:rPr lang="pl-PL" dirty="0" smtClean="0"/>
              <a:t>Prosty zapis dziedziczenia</a:t>
            </a:r>
          </a:p>
          <a:p>
            <a:pPr lvl="1"/>
            <a:endParaRPr lang="pl-PL" sz="1400" dirty="0" smtClean="0"/>
          </a:p>
          <a:p>
            <a:pPr lvl="1"/>
            <a:r>
              <a:rPr lang="pl-PL" dirty="0" smtClean="0"/>
              <a:t>Moduły i przestrzenie nazw	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121191"/>
            <a:ext cx="2619375" cy="2400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152295"/>
            <a:ext cx="3240467" cy="237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5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Podsumowanie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Silna typizacja</a:t>
            </a:r>
          </a:p>
          <a:p>
            <a:r>
              <a:rPr lang="pl-PL" dirty="0" smtClean="0"/>
              <a:t>Podpowiadanie w edytorach</a:t>
            </a:r>
          </a:p>
          <a:p>
            <a:r>
              <a:rPr lang="pl-PL" dirty="0" smtClean="0"/>
              <a:t>Uproszczona składnia</a:t>
            </a:r>
          </a:p>
          <a:p>
            <a:r>
              <a:rPr lang="en-US" dirty="0" err="1" smtClean="0"/>
              <a:t>Produktywno</a:t>
            </a:r>
            <a:r>
              <a:rPr lang="pl-PL" dirty="0" smtClean="0"/>
              <a:t>ść + kompatbilność</a:t>
            </a:r>
            <a:endParaRPr lang="en-US" dirty="0" smtClean="0"/>
          </a:p>
          <a:p>
            <a:r>
              <a:rPr lang="pl-PL" dirty="0" smtClean="0"/>
              <a:t>Ekspresywność</a:t>
            </a:r>
          </a:p>
          <a:p>
            <a:r>
              <a:rPr lang="pl-PL" dirty="0" smtClean="0"/>
              <a:t>Skalowalność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2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Pytania</a:t>
            </a:r>
            <a:endParaRPr lang="en-US" dirty="0"/>
          </a:p>
        </p:txBody>
      </p:sp>
      <p:sp>
        <p:nvSpPr>
          <p:cNvPr id="2" name="AutoShape 2" descr="https://i.imgflip.com/b9xzn.jpg?a41080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573016"/>
            <a:ext cx="2505831" cy="289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3"/>
          <p:cNvSpPr txBox="1">
            <a:spLocks/>
          </p:cNvSpPr>
          <p:nvPr/>
        </p:nvSpPr>
        <p:spPr bwMode="gray">
          <a:xfrm>
            <a:off x="2987824" y="3573016"/>
            <a:ext cx="5472608" cy="28967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9875" indent="-269875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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269875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174625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Font typeface="Arial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6938" indent="-182563" algn="l" defTabSz="896938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9500" indent="-182563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Kontakt</a:t>
            </a:r>
          </a:p>
          <a:p>
            <a:pPr lvl="1"/>
            <a:r>
              <a:rPr lang="pl-PL" dirty="0" smtClean="0">
                <a:hlinkClick r:id="rId3"/>
              </a:rPr>
              <a:t>kalkus@10g.pl</a:t>
            </a:r>
            <a:endParaRPr lang="pl-PL" dirty="0" smtClean="0"/>
          </a:p>
          <a:p>
            <a:r>
              <a:rPr lang="pl-PL" dirty="0" smtClean="0"/>
              <a:t>Materiały</a:t>
            </a:r>
          </a:p>
          <a:p>
            <a:pPr lvl="1"/>
            <a:r>
              <a:rPr lang="pl-PL" dirty="0"/>
              <a:t>https://</a:t>
            </a:r>
            <a:r>
              <a:rPr lang="pl-PL" dirty="0" smtClean="0"/>
              <a:t>github.com/kalkusa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830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pl-PL" smtClean="0"/>
              <a:t>Krótka historia JavaScript...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pPr>
              <a:buFont typeface="Wingdings" pitchFamily="2" charset="2"/>
              <a:buChar char=""/>
            </a:pPr>
            <a:r>
              <a:rPr lang="pl-PL" dirty="0" smtClean="0"/>
              <a:t>czyli język stworzony w dwa tygodnie, którego używa cały świat.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pl-PL" dirty="0" smtClean="0"/>
              <a:t>Krótka histora JavaScript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pl-PL" dirty="0" smtClean="0"/>
              <a:t>Dziecko ASAPu</a:t>
            </a:r>
          </a:p>
          <a:p>
            <a:pPr lvl="1"/>
            <a:r>
              <a:rPr lang="pl-PL" dirty="0" smtClean="0"/>
              <a:t>Powstał w dziesięć dni</a:t>
            </a:r>
            <a:r>
              <a:rPr lang="en-US" dirty="0" smtClean="0"/>
              <a:t>.</a:t>
            </a:r>
          </a:p>
          <a:p>
            <a:pPr lvl="1"/>
            <a:endParaRPr lang="pl-PL" dirty="0" smtClean="0"/>
          </a:p>
          <a:p>
            <a:r>
              <a:rPr lang="pl-PL" dirty="0" smtClean="0"/>
              <a:t>Dziecko wojny</a:t>
            </a:r>
          </a:p>
          <a:p>
            <a:pPr lvl="1"/>
            <a:r>
              <a:rPr lang="pl-PL" dirty="0" smtClean="0"/>
              <a:t>Zrodzony w czasach wojen przeglądarek.</a:t>
            </a:r>
          </a:p>
          <a:p>
            <a:pPr lvl="1"/>
            <a:endParaRPr lang="pl-PL" dirty="0"/>
          </a:p>
          <a:p>
            <a:r>
              <a:rPr lang="pl-PL" dirty="0" smtClean="0"/>
              <a:t>Trudne dzieciństwo</a:t>
            </a:r>
          </a:p>
          <a:p>
            <a:pPr lvl="1"/>
            <a:r>
              <a:rPr lang="pl-PL" dirty="0" smtClean="0"/>
              <a:t>Stworzony jako Mocha, nazwany LiveScript, zmieniony w JavaScript.</a:t>
            </a:r>
          </a:p>
          <a:p>
            <a:pPr lvl="1"/>
            <a:r>
              <a:rPr lang="pl-PL" dirty="0" smtClean="0"/>
              <a:t>Ustandaryzowany przez </a:t>
            </a:r>
            <a:r>
              <a:rPr lang="en-US" dirty="0"/>
              <a:t>European Computer Manufacturers </a:t>
            </a:r>
            <a:r>
              <a:rPr lang="en-US" dirty="0" smtClean="0"/>
              <a:t>Association</a:t>
            </a:r>
            <a:r>
              <a:rPr lang="pl-PL" dirty="0" smtClean="0"/>
              <a:t>, jako... ECMAScript.</a:t>
            </a:r>
            <a:br>
              <a:rPr lang="pl-PL" dirty="0" smtClean="0"/>
            </a:br>
            <a:endParaRPr lang="pl-PL" dirty="0" smtClean="0"/>
          </a:p>
          <a:p>
            <a:r>
              <a:rPr lang="pl-PL" dirty="0" smtClean="0"/>
              <a:t>Respekt po latach poniżeń</a:t>
            </a:r>
          </a:p>
          <a:p>
            <a:pPr lvl="1"/>
            <a:r>
              <a:rPr lang="pl-PL" dirty="0" smtClean="0"/>
              <a:t>Standard programowania w przeglądarkach</a:t>
            </a:r>
          </a:p>
          <a:p>
            <a:pPr lvl="1"/>
            <a:r>
              <a:rPr lang="pl-PL" dirty="0" smtClean="0"/>
              <a:t>Dziesiątki frameworków</a:t>
            </a:r>
          </a:p>
          <a:p>
            <a:pPr lvl="1"/>
            <a:r>
              <a:rPr lang="pl-PL" dirty="0" smtClean="0"/>
              <a:t>Aplikacje desktopowe w JavaScript</a:t>
            </a:r>
            <a:r>
              <a:rPr lang="en-US" dirty="0" smtClean="0"/>
              <a:t> (Electron framework)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357029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pl-PL" dirty="0" smtClean="0"/>
              <a:t>Krótka histora JavaScript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685404" y="3475082"/>
            <a:ext cx="7848872" cy="588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03561" y="3475082"/>
            <a:ext cx="0" cy="7920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5404" y="387171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05.1995</a:t>
            </a:r>
            <a:endParaRPr lang="en-US" dirty="0"/>
          </a:p>
        </p:txBody>
      </p:sp>
      <p:pic>
        <p:nvPicPr>
          <p:cNvPr id="11" name="Picture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04" y="4290030"/>
            <a:ext cx="1218778" cy="1218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689677" y="386518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08.2006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493620"/>
            <a:ext cx="2058233" cy="57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3707904" y="3470391"/>
            <a:ext cx="0" cy="7920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71237" y="2683582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05.2009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136529" y="2689756"/>
            <a:ext cx="0" cy="7920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323" y="1366712"/>
            <a:ext cx="1911573" cy="116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76" y="4461929"/>
            <a:ext cx="2376264" cy="63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Connector 18"/>
          <p:cNvCxnSpPr/>
          <p:nvPr/>
        </p:nvCxnSpPr>
        <p:spPr>
          <a:xfrm>
            <a:off x="6444208" y="3469136"/>
            <a:ext cx="0" cy="7920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378735" y="386518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10.2010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53472" y="268975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10.2012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6948264" y="2663044"/>
            <a:ext cx="0" cy="7920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539315"/>
            <a:ext cx="3032040" cy="816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mirror.1tbps.org/old-yc/vilomedia.eyia.eu/multimedia/grafika/youthcodersnet/ajax/ajax-log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76" y="1359033"/>
            <a:ext cx="1750859" cy="87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/>
        </p:nvCxnSpPr>
        <p:spPr>
          <a:xfrm>
            <a:off x="2195736" y="2683582"/>
            <a:ext cx="0" cy="7920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41600" y="2674687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~2005</a:t>
            </a:r>
          </a:p>
        </p:txBody>
      </p:sp>
    </p:spTree>
    <p:extLst>
      <p:ext uri="{BB962C8B-B14F-4D97-AF65-F5344CB8AC3E}">
        <p14:creationId xmlns:p14="http://schemas.microsoft.com/office/powerpoint/2010/main" val="65066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20" grpId="0"/>
      <p:bldP spid="21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pl-PL" dirty="0" smtClean="0"/>
              <a:t>JavaScript jest inny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pl-PL" dirty="0" smtClean="0"/>
              <a:t>if (</a:t>
            </a:r>
            <a:r>
              <a:rPr lang="en-US" dirty="0" smtClean="0"/>
              <a:t>0 </a:t>
            </a:r>
            <a:r>
              <a:rPr lang="en-US" dirty="0"/>
              <a:t>== </a:t>
            </a:r>
            <a:r>
              <a:rPr lang="en-US" dirty="0" smtClean="0"/>
              <a:t>'0'</a:t>
            </a:r>
            <a:r>
              <a:rPr lang="pl-PL" dirty="0" smtClean="0"/>
              <a:t>){</a:t>
            </a:r>
            <a:br>
              <a:rPr lang="pl-PL" dirty="0" smtClean="0"/>
            </a:br>
            <a:r>
              <a:rPr lang="pl-PL" dirty="0" smtClean="0"/>
              <a:t>   console.log(</a:t>
            </a:r>
            <a:r>
              <a:rPr lang="en-US" dirty="0" smtClean="0"/>
              <a:t>'</a:t>
            </a:r>
            <a:r>
              <a:rPr lang="pl-PL" dirty="0" smtClean="0"/>
              <a:t>Można? Można!</a:t>
            </a:r>
            <a:r>
              <a:rPr lang="en-US" dirty="0" smtClean="0"/>
              <a:t>'</a:t>
            </a:r>
            <a:r>
              <a:rPr lang="pl-PL" dirty="0" smtClean="0"/>
              <a:t>);</a:t>
            </a:r>
            <a:br>
              <a:rPr lang="pl-PL" dirty="0" smtClean="0"/>
            </a:br>
            <a:r>
              <a:rPr lang="pl-PL" dirty="0" smtClean="0"/>
              <a:t>}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62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pl-PL" dirty="0" smtClean="0"/>
              <a:t>Programowanie zorientowane obiektowo</a:t>
            </a:r>
            <a:endParaRPr lang="en-US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25674"/>
            <a:ext cx="4572000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297" y="1124744"/>
            <a:ext cx="364807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337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pl-PL" dirty="0" smtClean="0"/>
              <a:t>Obiektowość oparta o prototypy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412776"/>
            <a:ext cx="36000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610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pl-PL" dirty="0" smtClean="0"/>
              <a:t>Warianty obiektowości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pl-PL" dirty="0" smtClean="0"/>
              <a:t>Programowanie zorientowane obiektowo ma różne warianty.</a:t>
            </a:r>
          </a:p>
          <a:p>
            <a:pPr lvl="1"/>
            <a:r>
              <a:rPr lang="pl-PL" dirty="0" smtClean="0"/>
              <a:t>Klasy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endParaRPr lang="pl-PL" dirty="0" smtClean="0"/>
          </a:p>
          <a:p>
            <a:pPr lvl="1"/>
            <a:r>
              <a:rPr lang="pl-PL" dirty="0" smtClean="0"/>
              <a:t>Prototypy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endParaRPr lang="pl-PL" dirty="0" smtClean="0"/>
          </a:p>
          <a:p>
            <a:pPr lvl="1"/>
            <a:r>
              <a:rPr lang="pl-PL" dirty="0" smtClean="0"/>
              <a:t>Aktorzy</a:t>
            </a:r>
            <a:endParaRPr lang="en-US" dirty="0" smtClean="0"/>
          </a:p>
        </p:txBody>
      </p:sp>
      <p:sp>
        <p:nvSpPr>
          <p:cNvPr id="2" name="AutoShape 2" descr="https://www.seeklogo.net/wp-content/uploads/2011/06/java-logo-vector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s://www.seeklogo.net/wp-content/uploads/2011/06/java-logo-vector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8544dac44077c26e351801c7181a9e12.jpg (564×900)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262387"/>
            <a:ext cx="957858" cy="1528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762" y="1192712"/>
            <a:ext cx="2239418" cy="132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 descr="C:\Docs\ITAD PŁ 2016\Loga języków\python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577" y="1691840"/>
            <a:ext cx="2855863" cy="96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0989" y="1746717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600" b="1" dirty="0" smtClean="0"/>
              <a:t>C++</a:t>
            </a:r>
            <a:endParaRPr lang="en-US" sz="3600" b="1" dirty="0"/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3228972"/>
            <a:ext cx="1218778" cy="1218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508" y="3556948"/>
            <a:ext cx="16764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013175"/>
            <a:ext cx="1440160" cy="1286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080" y="3266435"/>
            <a:ext cx="1600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166" y="2999949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371" y="5013175"/>
            <a:ext cx="21621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595" y="4894431"/>
            <a:ext cx="164782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21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_ADJUSTSHAPES_ARROWANGLE" val="45"/>
  <p:tag name="VCT_ADJUSTSHAPES_CHEVRONANGLE" val="60"/>
  <p:tag name="VCT_ADJUSTSHAPES_ROUNDRECTPOINTS" val="3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-TEMPLATE" val="Master 4-3_red.potx"/>
  <p:tag name="VCTMASTER" val="Fujitsu Master 4-3 red"/>
  <p:tag name="VCT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21.25;21.25;42.5;42.5;56.25;56.25;70.62504;70.62496;85;"/>
  <p:tag name="VCT-BULLETVISIBILITY" val="G*****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MASTER" val="Fujitsu"/>
  <p:tag name="VCTLAYOUT" val="title"/>
  <p:tag name="VCT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3"/>
  <p:tag name="VCT-BODYINDENTATION" val="0;0;"/>
  <p:tag name="VCT-BULLETVISIBILITY" val="L 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4"/>
  <p:tag name="VCT-BODYINDENTATION" val="0;0;"/>
  <p:tag name="VCT-BULLETVISIBILITY" val="L 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heme/theme1.xml><?xml version="1.0" encoding="utf-8"?>
<a:theme xmlns:a="http://schemas.openxmlformats.org/drawingml/2006/main" name="Master-4-3-RED-Fujitsu Public">
  <a:themeElements>
    <a:clrScheme name="Fujitsu">
      <a:dk1>
        <a:srgbClr val="000000"/>
      </a:dk1>
      <a:lt1>
        <a:srgbClr val="FFFFFF"/>
      </a:lt1>
      <a:dk2>
        <a:srgbClr val="87867E"/>
      </a:dk2>
      <a:lt2>
        <a:srgbClr val="DAD9D6"/>
      </a:lt2>
      <a:accent1>
        <a:srgbClr val="FF0000"/>
      </a:accent1>
      <a:accent2>
        <a:srgbClr val="A30B1A"/>
      </a:accent2>
      <a:accent3>
        <a:srgbClr val="861718"/>
      </a:accent3>
      <a:accent4>
        <a:srgbClr val="681A14"/>
      </a:accent4>
      <a:accent5>
        <a:srgbClr val="48190A"/>
      </a:accent5>
      <a:accent6>
        <a:srgbClr val="3C3C35"/>
      </a:accent6>
      <a:hlink>
        <a:srgbClr val="1782DB"/>
      </a:hlink>
      <a:folHlink>
        <a:srgbClr val="FF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t" anchorCtr="0"/>
      <a:lstStyle>
        <a:defPPr algn="ctr">
          <a:buClr>
            <a:schemeClr val="accent2"/>
          </a:buCl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Fujitsu">
      <a:dk1>
        <a:srgbClr val="000000"/>
      </a:dk1>
      <a:lt1>
        <a:srgbClr val="FFFFFF"/>
      </a:lt1>
      <a:dk2>
        <a:srgbClr val="87867E"/>
      </a:dk2>
      <a:lt2>
        <a:srgbClr val="DAD9D6"/>
      </a:lt2>
      <a:accent1>
        <a:srgbClr val="FF0000"/>
      </a:accent1>
      <a:accent2>
        <a:srgbClr val="A30B1A"/>
      </a:accent2>
      <a:accent3>
        <a:srgbClr val="861718"/>
      </a:accent3>
      <a:accent4>
        <a:srgbClr val="681A14"/>
      </a:accent4>
      <a:accent5>
        <a:srgbClr val="48190A"/>
      </a:accent5>
      <a:accent6>
        <a:srgbClr val="3C3C35"/>
      </a:accent6>
      <a:hlink>
        <a:srgbClr val="1782DB"/>
      </a:hlink>
      <a:folHlink>
        <a:srgbClr val="FF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Fujitsu">
      <a:dk1>
        <a:srgbClr val="000000"/>
      </a:dk1>
      <a:lt1>
        <a:srgbClr val="FFFFFF"/>
      </a:lt1>
      <a:dk2>
        <a:srgbClr val="87867E"/>
      </a:dk2>
      <a:lt2>
        <a:srgbClr val="DAD9D6"/>
      </a:lt2>
      <a:accent1>
        <a:srgbClr val="FF0000"/>
      </a:accent1>
      <a:accent2>
        <a:srgbClr val="A30B1A"/>
      </a:accent2>
      <a:accent3>
        <a:srgbClr val="861718"/>
      </a:accent3>
      <a:accent4>
        <a:srgbClr val="681A14"/>
      </a:accent4>
      <a:accent5>
        <a:srgbClr val="48190A"/>
      </a:accent5>
      <a:accent6>
        <a:srgbClr val="3C3C35"/>
      </a:accent6>
      <a:hlink>
        <a:srgbClr val="1782DB"/>
      </a:hlink>
      <a:folHlink>
        <a:srgbClr val="FF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f0418a64-c4c4-4c52-b6a4-fa19483f03a5">Power Point Template</Description0>
    <Category xmlns="f0418a64-c4c4-4c52-b6a4-fa19483f03a5">Powerpoint Templates</Category>
    <IconOverlay xmlns="http://schemas.microsoft.com/sharepoint/v4" xsi:nil="true"/>
    <Source_x002f_Owner xmlns="f0418a64-c4c4-4c52-b6a4-fa19483f03a5" xsi:nil="true"/>
    <RetentionPeriod xmlns="http://schemas.microsoft.com/sharepoint/v3/fields">Do not retain</RetentionPeriod>
    <Comment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324184BD609A49AEA9EA9CD5C30344" ma:contentTypeVersion="4" ma:contentTypeDescription="Create a new document." ma:contentTypeScope="" ma:versionID="7c64ccd6608d7fc57cb050fa7a693128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3/fields" xmlns:ns3="f0418a64-c4c4-4c52-b6a4-fa19483f03a5" xmlns:ns4="http://schemas.microsoft.com/sharepoint/v4" targetNamespace="http://schemas.microsoft.com/office/2006/metadata/properties" ma:root="true" ma:fieldsID="2cdfc109d628d81da9254836d15ed2e7" ns1:_="" ns2:_="" ns3:_="" ns4:_="">
    <xsd:import namespace="http://schemas.microsoft.com/sharepoint/v3"/>
    <xsd:import namespace="http://schemas.microsoft.com/sharepoint/v3/fields"/>
    <xsd:import namespace="f0418a64-c4c4-4c52-b6a4-fa19483f03a5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RetentionPeriod"/>
                <xsd:element ref="ns1:Comments" minOccurs="0"/>
                <xsd:element ref="ns3:Description0" minOccurs="0"/>
                <xsd:element ref="ns3:Category" minOccurs="0"/>
                <xsd:element ref="ns3:Source_x002f_Owner" minOccurs="0"/>
                <xsd:element ref="ns4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Comments" ma:index="9" nillable="true" ma:displayName="Comments" ma:internalName="Comment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RetentionPeriod" ma:index="8" ma:displayName="Retention Period" ma:default="Do not retain" ma:format="Dropdown" ma:internalName="RetentionPeriod" ma:readOnly="false" ma:showField="Text">
      <xsd:simpleType>
        <xsd:restriction base="dms:Choice">
          <xsd:enumeration value="Do not retain"/>
          <xsd:enumeration value="1 year"/>
          <xsd:enumeration value="2 years"/>
          <xsd:enumeration value="3 years"/>
          <xsd:enumeration value="6 years"/>
          <xsd:enumeration value="10 years"/>
          <xsd:enumeration value="30 years"/>
          <xsd:enumeration value="30 after end of contract"/>
          <xsd:enumeration value="Validity + 3 years"/>
          <xsd:enumeration value="Until end of contract"/>
          <xsd:enumeration value="Indefinite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418a64-c4c4-4c52-b6a4-fa19483f03a5" elementFormDefault="qualified">
    <xsd:import namespace="http://schemas.microsoft.com/office/2006/documentManagement/types"/>
    <xsd:import namespace="http://schemas.microsoft.com/office/infopath/2007/PartnerControls"/>
    <xsd:element name="Description0" ma:index="10" nillable="true" ma:displayName="Description" ma:internalName="Description0">
      <xsd:simpleType>
        <xsd:restriction base="dms:Note"/>
      </xsd:simpleType>
    </xsd:element>
    <xsd:element name="Category" ma:index="11" nillable="true" ma:displayName="Category" ma:format="Dropdown" ma:internalName="Category">
      <xsd:simpleType>
        <xsd:union memberTypes="dms:Text">
          <xsd:simpleType>
            <xsd:restriction base="dms:Choice">
              <xsd:enumeration value="Word Templates"/>
              <xsd:enumeration value="Corporate Marketing Collaterals"/>
              <xsd:enumeration value="Advertising Templates"/>
              <xsd:enumeration value="Newsletter Templates"/>
              <xsd:enumeration value="Powerpoint Templates"/>
              <xsd:enumeration value="Collaterals Templates"/>
              <xsd:enumeration value="Guidelines"/>
              <xsd:enumeration value="OFT File"/>
            </xsd:restriction>
          </xsd:simpleType>
        </xsd:union>
      </xsd:simpleType>
    </xsd:element>
    <xsd:element name="Source_x002f_Owner" ma:index="12" nillable="true" ma:displayName="Source/Owner" ma:internalName="Source_x002f_Owner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3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65FD57-0DA8-4858-AAB6-E3E65D3060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0F419B-4D41-49C3-BE83-5FCA3FF87DC8}">
  <ds:schemaRefs>
    <ds:schemaRef ds:uri="http://purl.org/dc/terms/"/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sharepoint/v3/fields"/>
    <ds:schemaRef ds:uri="http://schemas.microsoft.com/sharepoint/v3"/>
    <ds:schemaRef ds:uri="http://schemas.microsoft.com/sharepoint/v4"/>
    <ds:schemaRef ds:uri="f0418a64-c4c4-4c52-b6a4-fa19483f03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DE3F8798-E3FD-48A4-9E02-832B2161BC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3/fields"/>
    <ds:schemaRef ds:uri="f0418a64-c4c4-4c52-b6a4-fa19483f03a5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Master-4-3-RED-Fujitsu Public</Template>
  <TotalTime>11861</TotalTime>
  <Words>724</Words>
  <Application>Microsoft Office PowerPoint</Application>
  <PresentationFormat>On-screen Show (4:3)</PresentationFormat>
  <Paragraphs>227</Paragraphs>
  <Slides>27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Master-4-3-RED-Fujitsu Public</vt:lpstr>
      <vt:lpstr>TypeScript: JavaScript od nowa</vt:lpstr>
      <vt:lpstr>TypeScript: JavaScript od nowa</vt:lpstr>
      <vt:lpstr>Krótka historia JavaScript...</vt:lpstr>
      <vt:lpstr>Krótka histora JavaScript</vt:lpstr>
      <vt:lpstr>Krótka histora JavaScript</vt:lpstr>
      <vt:lpstr>JavaScript jest inny</vt:lpstr>
      <vt:lpstr>Programowanie zorientowane obiektowo</vt:lpstr>
      <vt:lpstr>Obiektowość oparta o prototypy</vt:lpstr>
      <vt:lpstr>Warianty obiektowości</vt:lpstr>
      <vt:lpstr>Obiektowość w JavaScript</vt:lpstr>
      <vt:lpstr>Zasięg zmiennych</vt:lpstr>
      <vt:lpstr>Zasięg zmiennych</vt:lpstr>
      <vt:lpstr>Słaba typizacja </vt:lpstr>
      <vt:lpstr>Słaba typizacja </vt:lpstr>
      <vt:lpstr>Słaba typizacja</vt:lpstr>
      <vt:lpstr>Słaba typizacja</vt:lpstr>
      <vt:lpstr>Czym jest TypeScript?</vt:lpstr>
      <vt:lpstr>Czym jest TypeScript?</vt:lpstr>
      <vt:lpstr>Czym jest TypeScript?</vt:lpstr>
      <vt:lpstr>Luka między standardem, a status quo</vt:lpstr>
      <vt:lpstr>TypeScript: kluczowe elementy języka</vt:lpstr>
      <vt:lpstr>Obiektowość w TypeScript</vt:lpstr>
      <vt:lpstr>Live demo</vt:lpstr>
      <vt:lpstr>TypeScript vs JavaScript </vt:lpstr>
      <vt:lpstr>Podsumowanie</vt:lpstr>
      <vt:lpstr>Pytania</vt:lpstr>
      <vt:lpstr>PowerPoint Presentation</vt:lpstr>
    </vt:vector>
  </TitlesOfParts>
  <Company>Fujitsu Technology Solutions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TypeScript: JavaScript od nowa</dc:title>
  <dc:creator>Kalkus, Arkadiusz</dc:creator>
  <cp:lastModifiedBy>Kalkus, Arkadiusz</cp:lastModifiedBy>
  <cp:revision>353</cp:revision>
  <dcterms:created xsi:type="dcterms:W3CDTF">2016-11-09T15:18:22Z</dcterms:created>
  <dcterms:modified xsi:type="dcterms:W3CDTF">2016-11-29T18:02:30Z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02052012-002</vt:lpwstr>
  </property>
  <property fmtid="{D5CDD505-2E9C-101B-9397-08002B2CF9AE}" pid="3" name="ContentTypeId">
    <vt:lpwstr>0x010100BC324184BD609A49AEA9EA9CD5C30344</vt:lpwstr>
  </property>
</Properties>
</file>